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0" r:id="rId2"/>
  </p:sldMasterIdLst>
  <p:notesMasterIdLst>
    <p:notesMasterId r:id="rId47"/>
  </p:notesMasterIdLst>
  <p:handoutMasterIdLst>
    <p:handoutMasterId r:id="rId48"/>
  </p:handoutMasterIdLst>
  <p:sldIdLst>
    <p:sldId id="369" r:id="rId3"/>
    <p:sldId id="375" r:id="rId4"/>
    <p:sldId id="373" r:id="rId5"/>
    <p:sldId id="308" r:id="rId6"/>
    <p:sldId id="374" r:id="rId7"/>
    <p:sldId id="340" r:id="rId8"/>
    <p:sldId id="306" r:id="rId9"/>
    <p:sldId id="307" r:id="rId10"/>
    <p:sldId id="305" r:id="rId11"/>
    <p:sldId id="328" r:id="rId12"/>
    <p:sldId id="376" r:id="rId13"/>
    <p:sldId id="377" r:id="rId14"/>
    <p:sldId id="345" r:id="rId15"/>
    <p:sldId id="309" r:id="rId16"/>
    <p:sldId id="319" r:id="rId17"/>
    <p:sldId id="311" r:id="rId18"/>
    <p:sldId id="303" r:id="rId19"/>
    <p:sldId id="364" r:id="rId20"/>
    <p:sldId id="360" r:id="rId21"/>
    <p:sldId id="358" r:id="rId22"/>
    <p:sldId id="359" r:id="rId23"/>
    <p:sldId id="341" r:id="rId24"/>
    <p:sldId id="332" r:id="rId25"/>
    <p:sldId id="330" r:id="rId26"/>
    <p:sldId id="313" r:id="rId27"/>
    <p:sldId id="314" r:id="rId28"/>
    <p:sldId id="316" r:id="rId29"/>
    <p:sldId id="318" r:id="rId30"/>
    <p:sldId id="348" r:id="rId31"/>
    <p:sldId id="256" r:id="rId32"/>
    <p:sldId id="371" r:id="rId33"/>
    <p:sldId id="372" r:id="rId34"/>
    <p:sldId id="365" r:id="rId35"/>
    <p:sldId id="322" r:id="rId36"/>
    <p:sldId id="325" r:id="rId37"/>
    <p:sldId id="326" r:id="rId38"/>
    <p:sldId id="327" r:id="rId39"/>
    <p:sldId id="362" r:id="rId40"/>
    <p:sldId id="363" r:id="rId41"/>
    <p:sldId id="338" r:id="rId42"/>
    <p:sldId id="357" r:id="rId43"/>
    <p:sldId id="274" r:id="rId44"/>
    <p:sldId id="366" r:id="rId45"/>
    <p:sldId id="367"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
          <p15:clr>
            <a:srgbClr val="A4A3A4"/>
          </p15:clr>
        </p15:guide>
        <p15:guide id="2" orient="horz" pos="3886">
          <p15:clr>
            <a:srgbClr val="A4A3A4"/>
          </p15:clr>
        </p15:guide>
        <p15:guide id="3" pos="5473">
          <p15:clr>
            <a:srgbClr val="A4A3A4"/>
          </p15:clr>
        </p15:guide>
        <p15:guide id="4" pos="3835">
          <p15:clr>
            <a:srgbClr val="A4A3A4"/>
          </p15:clr>
        </p15:guide>
        <p15:guide id="5" pos="289">
          <p15:clr>
            <a:srgbClr val="A4A3A4"/>
          </p15:clr>
        </p15:guide>
        <p15:guide id="6" pos="192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95E"/>
    <a:srgbClr val="324D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snapToObjects="1">
      <p:cViewPr varScale="1">
        <p:scale>
          <a:sx n="110" d="100"/>
          <a:sy n="110" d="100"/>
        </p:scale>
        <p:origin x="-1644" y="-96"/>
      </p:cViewPr>
      <p:guideLst>
        <p:guide orient="horz" pos="288"/>
        <p:guide orient="horz" pos="3886"/>
        <p:guide pos="5473"/>
        <p:guide pos="3835"/>
        <p:guide pos="289"/>
        <p:guide pos="1921"/>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BD60D-BEA1-41D7-A85F-95FF8BFF0C06}" type="slidenum">
              <a:rPr lang="en-US" smtClean="0"/>
              <a:t>2</a:t>
            </a:fld>
            <a:endParaRPr lang="en-US"/>
          </a:p>
        </p:txBody>
      </p:sp>
    </p:spTree>
    <p:extLst>
      <p:ext uri="{BB962C8B-B14F-4D97-AF65-F5344CB8AC3E}">
        <p14:creationId xmlns:p14="http://schemas.microsoft.com/office/powerpoint/2010/main" val="3555002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0000" lnSpcReduction="20000"/>
          </a:bodyPr>
          <a:lstStyle/>
          <a:p>
            <a:pPr defTabSz="912787">
              <a:defRPr/>
            </a:pPr>
            <a:r>
              <a:rPr lang="en-US" dirty="0" smtClean="0">
                <a:solidFill>
                  <a:schemeClr val="accent3"/>
                </a:solidFill>
                <a:latin typeface="Calibri" pitchFamily="34" charset="0"/>
                <a:sym typeface="CA Sans" pitchFamily="2" charset="0"/>
              </a:rPr>
              <a:t>All organizations are thinking and becoming more like “tech” companies and digital business capabilities are beginning to dominate every industry. As</a:t>
            </a:r>
            <a:r>
              <a:rPr lang="en-US" baseline="0" dirty="0" smtClean="0">
                <a:solidFill>
                  <a:schemeClr val="accent3"/>
                </a:solidFill>
                <a:latin typeface="Calibri" pitchFamily="34" charset="0"/>
                <a:sym typeface="CA Sans" pitchFamily="2" charset="0"/>
              </a:rPr>
              <a:t> a result, e</a:t>
            </a:r>
            <a:r>
              <a:rPr lang="en-US" dirty="0" smtClean="0">
                <a:solidFill>
                  <a:schemeClr val="accent3"/>
                </a:solidFill>
                <a:latin typeface="Calibri" pitchFamily="34" charset="0"/>
                <a:sym typeface="CA Sans" pitchFamily="2" charset="0"/>
              </a:rPr>
              <a:t>verything</a:t>
            </a:r>
            <a:r>
              <a:rPr lang="en-US" baseline="0" dirty="0" smtClean="0">
                <a:solidFill>
                  <a:schemeClr val="accent3"/>
                </a:solidFill>
                <a:latin typeface="Calibri" pitchFamily="34" charset="0"/>
                <a:sym typeface="CA Sans" pitchFamily="2" charset="0"/>
              </a:rPr>
              <a:t> is moving more quickly</a:t>
            </a:r>
            <a:r>
              <a:rPr lang="en-US" dirty="0" smtClean="0">
                <a:solidFill>
                  <a:schemeClr val="accent3"/>
                </a:solidFill>
                <a:latin typeface="Calibri" pitchFamily="34" charset="0"/>
                <a:sym typeface="CA Sans" pitchFamily="2" charset="0"/>
              </a:rPr>
              <a:t> as companies try to achieve first-mover advantage or become fast followers.</a:t>
            </a:r>
            <a:endParaRPr lang="en-US" dirty="0"/>
          </a:p>
          <a:p>
            <a:pPr eaLnBrk="1"/>
            <a:r>
              <a:rPr lang="en-US" dirty="0" smtClean="0">
                <a:ea typeface="ＭＳ Ｐゴシック" pitchFamily="34" charset="-128"/>
              </a:rPr>
              <a:t>Ever</a:t>
            </a:r>
            <a:r>
              <a:rPr lang="en-US" baseline="0" dirty="0" smtClean="0">
                <a:ea typeface="ＭＳ Ｐゴシック" pitchFamily="34" charset="-128"/>
              </a:rPr>
              <a:t>y company in order to survive and grow will need to become a technology company.</a:t>
            </a:r>
          </a:p>
          <a:p>
            <a:pPr eaLnBrk="1"/>
            <a:r>
              <a:rPr lang="en-US" baseline="0" dirty="0" smtClean="0">
                <a:ea typeface="ＭＳ Ｐゴシック" pitchFamily="34" charset="-128"/>
              </a:rPr>
              <a:t>Every business will need to become a digital business.</a:t>
            </a:r>
          </a:p>
          <a:p>
            <a:pPr defTabSz="912787">
              <a:defRPr/>
            </a:pPr>
            <a:endParaRPr lang="en-US" dirty="0"/>
          </a:p>
          <a:p>
            <a:pPr defTabSz="912787">
              <a:defRPr/>
            </a:pPr>
            <a:endParaRPr lang="en-US" dirty="0"/>
          </a:p>
          <a:p>
            <a:r>
              <a:rPr lang="en-AU" dirty="0"/>
              <a:t>In today’s application economy, every business is a digital business – whether that’s retail, media and entertainment, finance and banking, communications or healthcare – literally everything is driven by an always connected, mobile, application-based world, where consumers are far more likely to experience your brand and engage with your enterprise through a software application than a person. And of course it’s also happening in the public sector, where government agencies are building citizen-centric applications and services….</a:t>
            </a:r>
            <a:endParaRPr lang="en-US" dirty="0"/>
          </a:p>
          <a:p>
            <a:r>
              <a:rPr lang="en-AU" dirty="0"/>
              <a:t>So welcome to the </a:t>
            </a:r>
            <a:r>
              <a:rPr lang="en-AU" b="1" dirty="0"/>
              <a:t>Application Economy</a:t>
            </a:r>
            <a:endParaRPr lang="en-US" dirty="0"/>
          </a:p>
          <a:p>
            <a:r>
              <a:rPr lang="en-US" b="1" dirty="0"/>
              <a:t>&lt;&lt;Click&gt;&gt; </a:t>
            </a:r>
            <a:r>
              <a:rPr lang="en-US" dirty="0"/>
              <a:t>In 2011, leading venture capitalist and co-founder of Netscape, Marc Andreessen wrote a seminal paper for the Wall Street Journal. Titled “</a:t>
            </a:r>
            <a:r>
              <a:rPr lang="en-US" i="1" dirty="0"/>
              <a:t>Software is Eating the World</a:t>
            </a:r>
            <a:r>
              <a:rPr lang="en-US" dirty="0"/>
              <a:t>”, Andreessen argued </a:t>
            </a:r>
            <a:r>
              <a:rPr lang="en-AU" dirty="0"/>
              <a:t>that more and more major businesses and industries are being run on software and delivered as online services—from movies to agriculture to national </a:t>
            </a:r>
            <a:r>
              <a:rPr lang="en-AU" dirty="0" err="1"/>
              <a:t>defense</a:t>
            </a:r>
            <a:r>
              <a:rPr lang="en-AU" dirty="0"/>
              <a:t>. </a:t>
            </a:r>
            <a:endParaRPr lang="en-US" dirty="0"/>
          </a:p>
          <a:p>
            <a:r>
              <a:rPr lang="en-AU" dirty="0"/>
              <a:t>He argued that with lower start-up costs and a vastly expanded market for online services, we’ve arrived at a global economy that for the first time will be fully digitally wired— the </a:t>
            </a:r>
            <a:r>
              <a:rPr lang="en-AU" b="1" dirty="0"/>
              <a:t>Application Economy</a:t>
            </a:r>
            <a:endParaRPr lang="en-US" dirty="0"/>
          </a:p>
          <a:p>
            <a:r>
              <a:rPr lang="en-AU" dirty="0"/>
              <a:t>….he wasn’t wrong</a:t>
            </a:r>
            <a:endParaRPr lang="en-US" dirty="0"/>
          </a:p>
          <a:p>
            <a:endParaRPr lang="en-US" dirty="0"/>
          </a:p>
          <a:p>
            <a:r>
              <a:rPr lang="en-AU" dirty="0"/>
              <a:t>So what’s driving this new world – what can make every business, even yours – a software business </a:t>
            </a:r>
            <a:r>
              <a:rPr lang="en-AU" b="1" dirty="0"/>
              <a:t>&lt;&lt;Click&gt;&gt;</a:t>
            </a:r>
            <a:endParaRPr lang="en-US" dirty="0"/>
          </a:p>
          <a:p>
            <a:r>
              <a:rPr lang="en-AU" dirty="0"/>
              <a:t>Well, firstly the cloud of course which has lowered the cost of entry. Fifteen years ago the cost of running a basic internet based software application was more than $100,000 a month, now with the cloud, I can run same application for less than $500 – and what’s more I only pay or what I use. Little wonder that spending on public cloud services exceeded $177B billion worldwide in 2015</a:t>
            </a:r>
          </a:p>
          <a:p>
            <a:endParaRPr lang="en-US" dirty="0"/>
          </a:p>
          <a:p>
            <a:r>
              <a:rPr lang="en-AU" dirty="0"/>
              <a:t>What’s also exciting is how APIs have become a primary customer interface for technology-driven products and services and a key channel for driving revenue and brand engagement. Many leading companies have recognized this of course, like for example saleforce.com who generates half of its revenue through API’s and not traditional user interfaces – they’re not alone – Twitter processes 15 billion transactions every day through API’s and Amazon close to a trillion. Perhaps no surprise then that by 2016 analysts predicts that half of B2B collaboration will be driven by through API’s</a:t>
            </a:r>
            <a:endParaRPr lang="en-US" dirty="0"/>
          </a:p>
          <a:p>
            <a:r>
              <a:rPr lang="en-US" dirty="0"/>
              <a:t>Add to this, the estimated 268 billion mobile apps that will be downloaded by 2017 ( and we have a perfect storm – low cost cloud services and extreme mobility – where every </a:t>
            </a:r>
            <a:r>
              <a:rPr lang="en-AU" dirty="0"/>
              <a:t>individual with smart phone can access the full power of the Internet and potentially engage with your brand, every moment of every day.</a:t>
            </a:r>
            <a:endParaRPr lang="en-US" dirty="0"/>
          </a:p>
          <a:p>
            <a:r>
              <a:rPr lang="en-US" dirty="0"/>
              <a:t>To thrive in this new reality, developing and delivering applications that drive superior user experiences and engage your customers and staff is the new business imperative.</a:t>
            </a:r>
          </a:p>
          <a:p>
            <a:endParaRPr lang="en-US" b="1" dirty="0">
              <a:solidFill>
                <a:schemeClr val="bg1"/>
              </a:solidFill>
              <a:effectLst>
                <a:outerShdw blurRad="38100" dist="38100" dir="2700000" algn="tl">
                  <a:srgbClr val="000000">
                    <a:alpha val="43137"/>
                  </a:srgbClr>
                </a:outerShdw>
              </a:effectLst>
            </a:endParaRPr>
          </a:p>
          <a:p>
            <a:pPr defTabSz="912787">
              <a:defRPr/>
            </a:pPr>
            <a:r>
              <a:rPr lang="en-US" dirty="0"/>
              <a:t> </a:t>
            </a:r>
            <a:endParaRPr lang="en-AU" baseline="0" dirty="0" smtClean="0"/>
          </a:p>
        </p:txBody>
      </p:sp>
      <p:sp>
        <p:nvSpPr>
          <p:cNvPr id="4" name="Slide Number Placeholder 3"/>
          <p:cNvSpPr>
            <a:spLocks noGrp="1"/>
          </p:cNvSpPr>
          <p:nvPr>
            <p:ph type="sldNum" sz="quarter" idx="10"/>
          </p:nvPr>
        </p:nvSpPr>
        <p:spPr/>
        <p:txBody>
          <a:bodyPr/>
          <a:lstStyle/>
          <a:p>
            <a:fld id="{E09BE09F-839A-4E46-AA96-6B1F206C8913}" type="slidenum">
              <a:rPr lang="en-US" smtClean="0">
                <a:solidFill>
                  <a:prstClr val="black"/>
                </a:solidFill>
                <a:latin typeface="Calibri"/>
              </a:rPr>
              <a:pPr/>
              <a:t>3</a:t>
            </a:fld>
            <a:endParaRPr lang="en-US" dirty="0">
              <a:solidFill>
                <a:prstClr val="black"/>
              </a:solidFill>
              <a:latin typeface="Calibri"/>
            </a:endParaRPr>
          </a:p>
        </p:txBody>
      </p:sp>
    </p:spTree>
    <p:extLst>
      <p:ext uri="{BB962C8B-B14F-4D97-AF65-F5344CB8AC3E}">
        <p14:creationId xmlns:p14="http://schemas.microsoft.com/office/powerpoint/2010/main" val="2432360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28" indent="-171428">
              <a:spcBef>
                <a:spcPct val="0"/>
              </a:spcBef>
              <a:buFontTx/>
              <a:buChar char="•"/>
            </a:pPr>
            <a:r>
              <a:rPr lang="en-US" altLang="en-US" dirty="0" smtClean="0"/>
              <a:t>The application economy means new and unprecedented demands for IT organizations and expectations continue to grow. Living up to these expectations is a tremendous struggle for many, and may require updating, revising or replacing infrastructure, app design, service delivery, IT skills, technology assets or even business models.</a:t>
            </a:r>
          </a:p>
          <a:p>
            <a:pPr marL="171428" indent="-171428">
              <a:spcBef>
                <a:spcPct val="0"/>
              </a:spcBef>
              <a:buFontTx/>
              <a:buChar char="•"/>
            </a:pPr>
            <a:r>
              <a:rPr lang="en-US" altLang="en-US" dirty="0" smtClean="0"/>
              <a:t>Customers expect to connect with companies via software for fast easy access to products, services, and information. </a:t>
            </a:r>
          </a:p>
          <a:p>
            <a:pPr marL="171428" indent="-171428">
              <a:spcBef>
                <a:spcPct val="0"/>
              </a:spcBef>
              <a:buFontTx/>
              <a:buChar char="•"/>
            </a:pPr>
            <a:r>
              <a:rPr lang="en-US" altLang="en-US" dirty="0" smtClean="0"/>
              <a:t>If your company isn’t meeting these expectations, your customers are likely to go elsewhere.  </a:t>
            </a:r>
          </a:p>
          <a:p>
            <a:pPr marL="171428" indent="-171428">
              <a:spcBef>
                <a:spcPct val="0"/>
              </a:spcBef>
              <a:buFontTx/>
              <a:buChar char="•"/>
            </a:pPr>
            <a:r>
              <a:rPr lang="en-US" altLang="en-US" dirty="0" smtClean="0"/>
              <a:t>In the application economy, external, revenue-generating customers are the most influential stakeholders.  </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855" indent="-285713">
              <a:defRPr>
                <a:solidFill>
                  <a:schemeClr val="tx1"/>
                </a:solidFill>
                <a:latin typeface="Calibri" pitchFamily="34" charset="0"/>
              </a:defRPr>
            </a:lvl2pPr>
            <a:lvl3pPr marL="1142853" indent="-228571">
              <a:defRPr>
                <a:solidFill>
                  <a:schemeClr val="tx1"/>
                </a:solidFill>
                <a:latin typeface="Calibri" pitchFamily="34" charset="0"/>
              </a:defRPr>
            </a:lvl3pPr>
            <a:lvl4pPr marL="1599993" indent="-228571">
              <a:defRPr>
                <a:solidFill>
                  <a:schemeClr val="tx1"/>
                </a:solidFill>
                <a:latin typeface="Calibri" pitchFamily="34" charset="0"/>
              </a:defRPr>
            </a:lvl4pPr>
            <a:lvl5pPr marL="2057135" indent="-228571">
              <a:defRPr>
                <a:solidFill>
                  <a:schemeClr val="tx1"/>
                </a:solidFill>
                <a:latin typeface="Calibri" pitchFamily="34" charset="0"/>
              </a:defRPr>
            </a:lvl5pPr>
            <a:lvl6pPr marL="2514276" indent="-228571" defTabSz="457141" eaLnBrk="0" fontAlgn="base" hangingPunct="0">
              <a:spcBef>
                <a:spcPct val="0"/>
              </a:spcBef>
              <a:spcAft>
                <a:spcPct val="0"/>
              </a:spcAft>
              <a:defRPr>
                <a:solidFill>
                  <a:schemeClr val="tx1"/>
                </a:solidFill>
                <a:latin typeface="Calibri" pitchFamily="34" charset="0"/>
              </a:defRPr>
            </a:lvl6pPr>
            <a:lvl7pPr marL="2971417" indent="-228571" defTabSz="457141" eaLnBrk="0" fontAlgn="base" hangingPunct="0">
              <a:spcBef>
                <a:spcPct val="0"/>
              </a:spcBef>
              <a:spcAft>
                <a:spcPct val="0"/>
              </a:spcAft>
              <a:defRPr>
                <a:solidFill>
                  <a:schemeClr val="tx1"/>
                </a:solidFill>
                <a:latin typeface="Calibri" pitchFamily="34" charset="0"/>
              </a:defRPr>
            </a:lvl7pPr>
            <a:lvl8pPr marL="3428558" indent="-228571" defTabSz="457141" eaLnBrk="0" fontAlgn="base" hangingPunct="0">
              <a:spcBef>
                <a:spcPct val="0"/>
              </a:spcBef>
              <a:spcAft>
                <a:spcPct val="0"/>
              </a:spcAft>
              <a:defRPr>
                <a:solidFill>
                  <a:schemeClr val="tx1"/>
                </a:solidFill>
                <a:latin typeface="Calibri" pitchFamily="34" charset="0"/>
              </a:defRPr>
            </a:lvl8pPr>
            <a:lvl9pPr marL="3885699" indent="-228571" defTabSz="457141" eaLnBrk="0" fontAlgn="base" hangingPunct="0">
              <a:spcBef>
                <a:spcPct val="0"/>
              </a:spcBef>
              <a:spcAft>
                <a:spcPct val="0"/>
              </a:spcAft>
              <a:defRPr>
                <a:solidFill>
                  <a:schemeClr val="tx1"/>
                </a:solidFill>
                <a:latin typeface="Calibri" pitchFamily="34" charset="0"/>
              </a:defRPr>
            </a:lvl9pPr>
          </a:lstStyle>
          <a:p>
            <a:fld id="{3506D72F-A332-4A3F-9EB1-5B197835D943}" type="slidenum">
              <a:rPr lang="en-US" altLang="en-US"/>
              <a:pPr/>
              <a:t>5</a:t>
            </a:fld>
            <a:endParaRPr lang="en-US" altLang="en-US"/>
          </a:p>
        </p:txBody>
      </p:sp>
    </p:spTree>
    <p:extLst>
      <p:ext uri="{BB962C8B-B14F-4D97-AF65-F5344CB8AC3E}">
        <p14:creationId xmlns:p14="http://schemas.microsoft.com/office/powerpoint/2010/main" val="2346422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10</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1447446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8/14/2017 10:11 AM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a:t>Copyright © 2012 CA. All rights reserved.</a:t>
            </a:r>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24</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42992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gear on each place we’re doing promotions</a:t>
            </a:r>
          </a:p>
        </p:txBody>
      </p:sp>
      <p:sp>
        <p:nvSpPr>
          <p:cNvPr id="4" name="Slide Number Placeholder 3"/>
          <p:cNvSpPr>
            <a:spLocks noGrp="1"/>
          </p:cNvSpPr>
          <p:nvPr>
            <p:ph type="sldNum" sz="quarter" idx="10"/>
          </p:nvPr>
        </p:nvSpPr>
        <p:spPr/>
        <p:txBody>
          <a:bodyPr/>
          <a:lstStyle/>
          <a:p>
            <a:fld id="{9C4C1465-76C8-4610-B968-E64CE47E0FA7}" type="slidenum">
              <a:rPr lang="en-US" smtClean="0"/>
              <a:pPr/>
              <a:t>27</a:t>
            </a:fld>
            <a:endParaRPr lang="en-US"/>
          </a:p>
        </p:txBody>
      </p:sp>
    </p:spTree>
    <p:extLst>
      <p:ext uri="{BB962C8B-B14F-4D97-AF65-F5344CB8AC3E}">
        <p14:creationId xmlns:p14="http://schemas.microsoft.com/office/powerpoint/2010/main" val="1918439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Disparate</a:t>
            </a:r>
            <a:r>
              <a:rPr lang="en-US" baseline="0" dirty="0"/>
              <a:t> environments</a:t>
            </a:r>
          </a:p>
          <a:p>
            <a:endParaRPr lang="en-US" baseline="0" dirty="0"/>
          </a:p>
          <a:p>
            <a:r>
              <a:rPr lang="en-US" baseline="0" dirty="0"/>
              <a:t>Test data not equal to production data</a:t>
            </a:r>
          </a:p>
          <a:p>
            <a:endParaRPr lang="en-US" baseline="0" dirty="0"/>
          </a:p>
          <a:p>
            <a:r>
              <a:rPr lang="en-US" baseline="0" dirty="0"/>
              <a:t>Custom Manual testing scripts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28</a:t>
            </a:fld>
            <a:endParaRPr lang="en-US"/>
          </a:p>
        </p:txBody>
      </p:sp>
    </p:spTree>
    <p:extLst>
      <p:ext uri="{BB962C8B-B14F-4D97-AF65-F5344CB8AC3E}">
        <p14:creationId xmlns:p14="http://schemas.microsoft.com/office/powerpoint/2010/main" val="256963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Release data:</a:t>
            </a:r>
            <a:r>
              <a:rPr lang="en-US" baseline="0" dirty="0"/>
              <a:t>  artifacts for release, release type (full, partial, hot fix), rollback logic, application </a:t>
            </a:r>
            <a:r>
              <a:rPr lang="en-US" baseline="0" dirty="0" err="1"/>
              <a:t>config</a:t>
            </a:r>
            <a:endParaRPr lang="en-US" baseline="0" dirty="0"/>
          </a:p>
          <a:p>
            <a:r>
              <a:rPr lang="en-US" baseline="0" dirty="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34</a:t>
            </a:fld>
            <a:endParaRPr lang="en-US"/>
          </a:p>
        </p:txBody>
      </p:sp>
    </p:spTree>
    <p:extLst>
      <p:ext uri="{BB962C8B-B14F-4D97-AF65-F5344CB8AC3E}">
        <p14:creationId xmlns:p14="http://schemas.microsoft.com/office/powerpoint/2010/main" val="823430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Use previous environment</a:t>
            </a:r>
            <a:r>
              <a:rPr lang="en-US" baseline="0" dirty="0"/>
              <a:t> pics…redo</a:t>
            </a:r>
          </a:p>
          <a:p>
            <a:endParaRPr lang="en-US" dirty="0"/>
          </a:p>
          <a:p>
            <a:r>
              <a:rPr lang="en-US" dirty="0"/>
              <a:t>This</a:t>
            </a:r>
            <a:r>
              <a:rPr lang="en-US" baseline="0" dirty="0"/>
              <a:t> slide discusses the state of many development and IT operations organizations today.  </a:t>
            </a:r>
          </a:p>
          <a:p>
            <a:endParaRPr lang="en-US" baseline="0" dirty="0"/>
          </a:p>
          <a:p>
            <a:r>
              <a:rPr lang="en-US" baseline="0" dirty="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a:p>
          <a:p>
            <a:r>
              <a:rPr lang="en-US" baseline="0" dirty="0"/>
              <a:t>Many development teams have implemented Agile methodologies, automated testing and Continuous Integrations systems to help speed up development and unit test </a:t>
            </a:r>
            <a:r>
              <a:rPr lang="en-US" baseline="0" dirty="0" err="1"/>
              <a:t>cycels</a:t>
            </a:r>
            <a:r>
              <a:rPr lang="en-US" baseline="0" dirty="0"/>
              <a:t> and reduce bottlenecks on the </a:t>
            </a:r>
            <a:r>
              <a:rPr lang="en-US" baseline="0" dirty="0" err="1"/>
              <a:t>dev</a:t>
            </a:r>
            <a:r>
              <a:rPr lang="en-US" baseline="0" dirty="0"/>
              <a:t> side.</a:t>
            </a:r>
          </a:p>
          <a:p>
            <a:endParaRPr lang="en-US" baseline="0" dirty="0"/>
          </a:p>
          <a:p>
            <a:r>
              <a:rPr lang="en-US" baseline="0" dirty="0"/>
              <a:t>It Ops have implemented virtualization, cloud and infrastructure and configuration automation technologies to help speed up the provisioning of infrastructure components.</a:t>
            </a:r>
          </a:p>
          <a:p>
            <a:endParaRPr lang="en-US" baseline="0" dirty="0"/>
          </a:p>
          <a:p>
            <a:r>
              <a:rPr lang="en-US" baseline="0" dirty="0"/>
              <a:t>According to Gartner </a:t>
            </a:r>
            <a:r>
              <a:rPr lang="en-US" dirty="0">
                <a:effectLst/>
              </a:rPr>
              <a:t>more</a:t>
            </a:r>
            <a:r>
              <a:rPr lang="en-US" dirty="0"/>
              <a:t> </a:t>
            </a:r>
            <a:r>
              <a:rPr lang="en-US" dirty="0">
                <a:effectLst/>
              </a:rPr>
              <a:t>than</a:t>
            </a:r>
            <a:r>
              <a:rPr lang="en-US" dirty="0"/>
              <a:t> 80% </a:t>
            </a:r>
            <a:r>
              <a:rPr lang="en-US" dirty="0">
                <a:effectLst/>
              </a:rPr>
              <a:t>of</a:t>
            </a:r>
            <a:r>
              <a:rPr lang="en-US" dirty="0"/>
              <a:t> </a:t>
            </a:r>
            <a:r>
              <a:rPr lang="en-US" dirty="0">
                <a:effectLst/>
              </a:rPr>
              <a:t>all</a:t>
            </a:r>
            <a:r>
              <a:rPr lang="en-US" dirty="0"/>
              <a:t> </a:t>
            </a:r>
            <a:r>
              <a:rPr lang="en-US" dirty="0">
                <a:effectLst/>
              </a:rPr>
              <a:t>mission-critical</a:t>
            </a:r>
            <a:r>
              <a:rPr lang="en-US" dirty="0"/>
              <a:t> </a:t>
            </a:r>
            <a:r>
              <a:rPr lang="en-US" dirty="0">
                <a:effectLst/>
              </a:rPr>
              <a:t>IT</a:t>
            </a:r>
            <a:r>
              <a:rPr lang="en-US" dirty="0"/>
              <a:t> </a:t>
            </a:r>
            <a:r>
              <a:rPr lang="en-US" dirty="0">
                <a:effectLst/>
              </a:rPr>
              <a:t>service</a:t>
            </a:r>
            <a:r>
              <a:rPr lang="en-US" dirty="0"/>
              <a:t> </a:t>
            </a:r>
            <a:r>
              <a:rPr lang="en-US" dirty="0">
                <a:effectLst/>
              </a:rPr>
              <a:t>outages</a:t>
            </a:r>
            <a:r>
              <a:rPr lang="en-US" dirty="0"/>
              <a:t> result from people and process errors and failures, and </a:t>
            </a:r>
            <a:r>
              <a:rPr lang="en-US" dirty="0">
                <a:effectLst/>
              </a:rPr>
              <a:t>of</a:t>
            </a:r>
            <a:r>
              <a:rPr lang="en-US" dirty="0"/>
              <a:t> those </a:t>
            </a:r>
            <a:r>
              <a:rPr lang="en-US" dirty="0">
                <a:effectLst/>
              </a:rPr>
              <a:t>outages</a:t>
            </a:r>
            <a:r>
              <a:rPr lang="en-US" dirty="0"/>
              <a:t>, </a:t>
            </a:r>
            <a:r>
              <a:rPr lang="en-US" dirty="0">
                <a:effectLst/>
              </a:rPr>
              <a:t>more</a:t>
            </a:r>
            <a:r>
              <a:rPr lang="en-US" dirty="0"/>
              <a:t> </a:t>
            </a:r>
            <a:r>
              <a:rPr lang="en-US" dirty="0">
                <a:effectLst/>
              </a:rPr>
              <a:t>than</a:t>
            </a:r>
            <a:r>
              <a:rPr lang="en-US" dirty="0"/>
              <a:t> 50% result from a lack </a:t>
            </a:r>
            <a:r>
              <a:rPr lang="en-US" dirty="0">
                <a:effectLst/>
              </a:rPr>
              <a:t>of</a:t>
            </a:r>
            <a:r>
              <a:rPr lang="en-US" dirty="0"/>
              <a:t> coordination between change, release and configuration management processes.</a:t>
            </a:r>
          </a:p>
          <a:p>
            <a:endParaRPr lang="en-US" baseline="0" dirty="0"/>
          </a:p>
          <a:p>
            <a:r>
              <a:rPr lang="en-US" baseline="0" dirty="0"/>
              <a:t>All which result in delayed time-to-more and increased costs.</a:t>
            </a:r>
          </a:p>
          <a:p>
            <a:endParaRPr lang="en-US" baseline="0" dirty="0"/>
          </a:p>
          <a:p>
            <a:r>
              <a:rPr lang="en-US" baseline="0" dirty="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37</a:t>
            </a:fld>
            <a:endParaRPr lang="en-US"/>
          </a:p>
        </p:txBody>
      </p:sp>
    </p:spTree>
    <p:extLst>
      <p:ext uri="{BB962C8B-B14F-4D97-AF65-F5344CB8AC3E}">
        <p14:creationId xmlns:p14="http://schemas.microsoft.com/office/powerpoint/2010/main" val="240389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a:t>Month 00, 0000</a:t>
            </a:r>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a:t>Month 00, 0000</a:t>
            </a:r>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a:t>Month 00, 0000</a:t>
            </a:r>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a:t>Month 00, 0000</a:t>
            </a:r>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r>
              <a:rPr lang="en-US"/>
              <a:t>Month 00, 0000</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r>
              <a:rPr lang="en-US"/>
              <a:t>Month 00, 0000</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r>
              <a:rPr lang="en-US"/>
              <a:t>Month 00, 0000</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r>
              <a:rPr lang="en-US"/>
              <a:t>Month 00, 0000</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r>
              <a:rPr lang="en-US"/>
              <a:t>Month 00, 0000</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5632704" cy="2514600"/>
          </a:xfrm>
        </p:spPr>
        <p:txBody>
          <a:bodyPr>
            <a:noAutofit/>
          </a:bodyPr>
          <a:lstStyle>
            <a:lvl1pPr>
              <a:lnSpc>
                <a:spcPct val="90000"/>
              </a:lnSpc>
              <a:defRPr sz="4000"/>
            </a:lvl1pPr>
          </a:lstStyle>
          <a:p>
            <a:r>
              <a:rPr lang="en-US"/>
              <a:t>Click to edit Master title style</a:t>
            </a:r>
            <a:endParaRPr lang="en-US" dirty="0"/>
          </a:p>
        </p:txBody>
      </p:sp>
      <p:sp>
        <p:nvSpPr>
          <p:cNvPr id="3" name="Date Placeholder 2"/>
          <p:cNvSpPr>
            <a:spLocks noGrp="1"/>
          </p:cNvSpPr>
          <p:nvPr>
            <p:ph type="dt" sz="half" idx="10"/>
          </p:nvPr>
        </p:nvSpPr>
        <p:spPr bwMode="gray"/>
        <p:txBody>
          <a:bodyPr/>
          <a:lstStyle/>
          <a:p>
            <a:r>
              <a:rPr lang="en-US"/>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a:t>Click icon to add picture. </a:t>
            </a:r>
            <a:br>
              <a:rPr lang="en-US" dirty="0"/>
            </a:br>
            <a:r>
              <a:rPr lang="en-US" dirty="0"/>
              <a:t>Placeholder is 8:9 proportion.</a:t>
            </a:r>
          </a:p>
        </p:txBody>
      </p:sp>
      <p:sp>
        <p:nvSpPr>
          <p:cNvPr id="3" name="Date Placeholder 2"/>
          <p:cNvSpPr>
            <a:spLocks noGrp="1"/>
          </p:cNvSpPr>
          <p:nvPr>
            <p:ph type="dt" sz="half" idx="10"/>
          </p:nvPr>
        </p:nvSpPr>
        <p:spPr bwMode="gray"/>
        <p:txBody>
          <a:bodyPr/>
          <a:lstStyle/>
          <a:p>
            <a:r>
              <a:rPr lang="en-US"/>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Confidential and proprietary materials for authorized Verizon personnel and outside agencies only. Use, disclosure or distribution of this material is not permitted to any unauthorized persons or third parties except by written agreement.</a:t>
            </a:r>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Confidential and proprietary materials for authorized Verizon personnel and outside agencies only. Use, disclosure or distribution of this material is not permitted to any unauthorized persons or third parties except by written agreement.</a:t>
            </a:r>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a:t>Click icon to add chart.</a:t>
            </a: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Confidential and proprietary materials for authorized Verizon personnel and outside agencies only. Use, disclosure or distribution of this material is not permitted to any unauthorized persons or third parties except by written agreement.</a:t>
            </a:r>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bwMode="gray"/>
        <p:txBody>
          <a:bodyPr/>
          <a:lstStyle/>
          <a:p>
            <a:r>
              <a:rPr lang="en-US"/>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1"/>
          <p:cNvSpPr>
            <a:spLocks noGrp="1"/>
          </p:cNvSpPr>
          <p:nvPr>
            <p:ph type="body" sz="quarter" idx="17"/>
          </p:nvPr>
        </p:nvSpPr>
        <p:spPr bwMode="gray">
          <a:xfrm>
            <a:off x="3511296"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1"/>
          <p:cNvSpPr>
            <a:spLocks noGrp="1"/>
          </p:cNvSpPr>
          <p:nvPr>
            <p:ph type="body" sz="quarter" idx="18"/>
          </p:nvPr>
        </p:nvSpPr>
        <p:spPr bwMode="gray">
          <a:xfrm>
            <a:off x="6556248"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Confidential and proprietary materials for authorized Verizon personnel and outside agencies only. Use, disclosure or distribution of this material is not permitted to any unauthorized persons or third parties except by written agreement.</a:t>
            </a:r>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a:t>Click to edit Master text styles</a:t>
            </a:r>
          </a:p>
        </p:txBody>
      </p:sp>
      <p:sp>
        <p:nvSpPr>
          <p:cNvPr id="22" name="Date Placeholder 21"/>
          <p:cNvSpPr>
            <a:spLocks noGrp="1"/>
          </p:cNvSpPr>
          <p:nvPr>
            <p:ph type="dt" sz="half" idx="16"/>
          </p:nvPr>
        </p:nvSpPr>
        <p:spPr bwMode="gray"/>
        <p:txBody>
          <a:bodyPr/>
          <a:lstStyle/>
          <a:p>
            <a:r>
              <a:rPr lang="en-US"/>
              <a:t>Month 00, 0000</a:t>
            </a:r>
            <a:endParaRPr lang="en-US" dirty="0"/>
          </a:p>
        </p:txBody>
      </p:sp>
      <p:sp>
        <p:nvSpPr>
          <p:cNvPr id="24" name="Slide Number Placeholder 23"/>
          <p:cNvSpPr>
            <a:spLocks noGrp="1"/>
          </p:cNvSpPr>
          <p:nvPr>
            <p:ph type="sldNum" sz="quarter" idx="18"/>
          </p:nvPr>
        </p:nvSpPr>
        <p:spPr bwMode="gray"/>
        <p:txBody>
          <a:bodyPr/>
          <a:lstStyle/>
          <a:p>
            <a:fld id="{E12D0507-9F86-7A45-BE8E-43760B9F92AA}" type="slidenum">
              <a:rPr lang="en-US" smtClean="0"/>
              <a:pPr/>
              <a:t>‹#›</a:t>
            </a:fld>
            <a:endParaRPr lang="en-US" dirty="0"/>
          </a:p>
        </p:txBody>
      </p:sp>
      <p:pic>
        <p:nvPicPr>
          <p:cNvPr id="2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Confidential and proprietary materials for authorized Verizon personnel and outside agencies only. Use, disclosure or distribution of this material is not permitted to any unauthorized persons or third parties except by written agreement.</a:t>
            </a:r>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a:t>Click icon to add picture. </a:t>
            </a:r>
            <a:br>
              <a:rPr lang="en-US" dirty="0"/>
            </a:br>
            <a:r>
              <a:rPr lang="en-US" dirty="0"/>
              <a:t>Placeholder is 5:3 proportion.</a:t>
            </a:r>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a:t>Optional caption goes here.</a:t>
            </a:r>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a:t>Click icon to add picture. </a:t>
            </a:r>
            <a:br>
              <a:rPr lang="en-US" dirty="0"/>
            </a:br>
            <a:r>
              <a:rPr lang="en-US" dirty="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a:t>Click icon to add picture. </a:t>
            </a:r>
            <a:br>
              <a:rPr lang="en-US" dirty="0"/>
            </a:br>
            <a:r>
              <a:rPr lang="en-US" dirty="0"/>
              <a:t>Placeholder is 3:4 proportion.</a:t>
            </a:r>
          </a:p>
        </p:txBody>
      </p:sp>
      <p:sp>
        <p:nvSpPr>
          <p:cNvPr id="13"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a:t>Optional caption goes here.</a:t>
            </a:r>
          </a:p>
        </p:txBody>
      </p:sp>
      <p:sp>
        <p:nvSpPr>
          <p:cNvPr id="14" name="Text Placeholder 9"/>
          <p:cNvSpPr>
            <a:spLocks noGrp="1"/>
          </p:cNvSpPr>
          <p:nvPr>
            <p:ph type="body" sz="quarter" idx="29"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a:t>Optional caption goes here.</a:t>
            </a:r>
          </a:p>
        </p:txBody>
      </p:sp>
    </p:spTree>
    <p:extLst>
      <p:ext uri="{BB962C8B-B14F-4D97-AF65-F5344CB8AC3E}">
        <p14:creationId xmlns:p14="http://schemas.microsoft.com/office/powerpoint/2010/main" val="3905005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a:t>Click icon to add picture. </a:t>
            </a:r>
            <a:br>
              <a:rPr lang="en-US" dirty="0"/>
            </a:br>
            <a:r>
              <a:rPr lang="en-US" dirty="0"/>
              <a:t>Placeholder is 3:4 proportion.</a:t>
            </a:r>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a:t>Click icon to add picture. </a:t>
            </a:r>
            <a:br>
              <a:rPr lang="en-US" dirty="0"/>
            </a:br>
            <a:r>
              <a:rPr lang="en-US" dirty="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a:t>Click icon to add picture. </a:t>
            </a:r>
            <a:br>
              <a:rPr lang="en-US" dirty="0"/>
            </a:br>
            <a:r>
              <a:rPr lang="en-US" dirty="0"/>
              <a:t>Placeholder is 3:4 proportion.</a:t>
            </a:r>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a:t>Optional caption goes here.</a:t>
            </a:r>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a:t>Optional caption goes here.</a:t>
            </a:r>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a:t>Optional caption goes here.</a:t>
            </a:r>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a:t>Click icon to add picture. </a:t>
            </a:r>
            <a:br>
              <a:rPr lang="en-US" dirty="0"/>
            </a:br>
            <a:r>
              <a:rPr lang="en-US" dirty="0"/>
              <a:t>Placeholder is 4:3 proportion.</a:t>
            </a:r>
          </a:p>
        </p:txBody>
      </p:sp>
      <p:sp>
        <p:nvSpPr>
          <p:cNvPr id="2" name="Date Placeholder 1"/>
          <p:cNvSpPr>
            <a:spLocks noGrp="1"/>
          </p:cNvSpPr>
          <p:nvPr>
            <p:ph type="dt" sz="half" idx="11"/>
          </p:nvPr>
        </p:nvSpPr>
        <p:spPr/>
        <p:txBody>
          <a:bodyPr/>
          <a:lstStyle/>
          <a:p>
            <a:r>
              <a:rPr lang="en-US"/>
              <a:t>Month 00, 0000</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
        <p:nvSpPr>
          <p:cNvPr id="8" name="Footer Placeholder 4"/>
          <p:cNvSpPr txBox="1">
            <a:spLocks/>
          </p:cNvSpPr>
          <p:nvPr userDrawn="1"/>
        </p:nvSpPr>
        <p:spPr>
          <a:xfrm>
            <a:off x="4572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Confidential and proprietary materials for authorized Verizon personnel and outside agencies only. Use, disclosure or distribution of this material is not permitted to any unauthorized persons or third parties except by written agreement.</a:t>
            </a:r>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a:solidFill>
                  <a:srgbClr val="CC050A"/>
                </a:solidFill>
                <a:latin typeface="+mj-lt"/>
              </a:rPr>
              <a:t>Thank you.</a:t>
            </a:r>
          </a:p>
        </p:txBody>
      </p:sp>
      <p:sp>
        <p:nvSpPr>
          <p:cNvPr id="4" name="Date Placeholder 3"/>
          <p:cNvSpPr>
            <a:spLocks noGrp="1"/>
          </p:cNvSpPr>
          <p:nvPr>
            <p:ph type="dt" sz="half" idx="10"/>
          </p:nvPr>
        </p:nvSpPr>
        <p:spPr/>
        <p:txBody>
          <a:bodyPr/>
          <a:lstStyle/>
          <a:p>
            <a:r>
              <a:rPr lang="en-US"/>
              <a:t>Month 00, 0000</a:t>
            </a:r>
            <a:endParaRPr lang="en-US" dirty="0"/>
          </a:p>
        </p:txBody>
      </p:sp>
      <p:sp>
        <p:nvSpPr>
          <p:cNvPr id="5" name="Slide Number Placeholder 4"/>
          <p:cNvSpPr>
            <a:spLocks noGrp="1"/>
          </p:cNvSpPr>
          <p:nvPr>
            <p:ph type="sldNum" sz="quarter" idx="11"/>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3"/>
            <a:ext cx="8229600" cy="546927"/>
          </a:xfrm>
        </p:spPr>
        <p:txBody>
          <a:bodyPr/>
          <a:lstStyle>
            <a:lvl1pPr>
              <a:defRPr/>
            </a:lvl1pPr>
          </a:lstStyle>
          <a:p>
            <a:r>
              <a:rPr lang="en-US" dirty="0"/>
              <a:t>Title - Title Case, Calibri 28 pt bold</a:t>
            </a:r>
          </a:p>
        </p:txBody>
      </p:sp>
      <p:sp>
        <p:nvSpPr>
          <p:cNvPr id="5" name="Text Placeholder 4"/>
          <p:cNvSpPr>
            <a:spLocks noGrp="1"/>
          </p:cNvSpPr>
          <p:nvPr>
            <p:ph type="body" sz="quarter" idx="10"/>
          </p:nvPr>
        </p:nvSpPr>
        <p:spPr>
          <a:xfrm>
            <a:off x="460264" y="1307290"/>
            <a:ext cx="8170124" cy="43668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444499" y="685798"/>
            <a:ext cx="8178803" cy="385763"/>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a:t>Click to edit Master text styles</a:t>
            </a:r>
          </a:p>
        </p:txBody>
      </p:sp>
    </p:spTree>
    <p:extLst>
      <p:ext uri="{BB962C8B-B14F-4D97-AF65-F5344CB8AC3E}">
        <p14:creationId xmlns:p14="http://schemas.microsoft.com/office/powerpoint/2010/main" val="2381448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8"/>
            <a:ext cx="8229600" cy="1091353"/>
          </a:xfrm>
        </p:spPr>
        <p:txBody>
          <a:bodyPr/>
          <a:lstStyle>
            <a:lvl1pPr>
              <a:defRPr/>
            </a:lvl1pPr>
          </a:lstStyle>
          <a:p>
            <a:r>
              <a:rPr lang="en-US" dirty="0"/>
              <a:t>Title - Title Case, Calibri 28 pt bold</a:t>
            </a:r>
            <a:br>
              <a:rPr lang="en-US" dirty="0"/>
            </a:br>
            <a:r>
              <a:rPr lang="en-US" dirty="0"/>
              <a:t>2 Line Max</a:t>
            </a:r>
          </a:p>
        </p:txBody>
      </p:sp>
    </p:spTree>
    <p:extLst>
      <p:ext uri="{BB962C8B-B14F-4D97-AF65-F5344CB8AC3E}">
        <p14:creationId xmlns:p14="http://schemas.microsoft.com/office/powerpoint/2010/main" val="6652531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3" y="1508761"/>
            <a:ext cx="8534399" cy="4464052"/>
          </a:xfrm>
          <a:prstGeom prst="rect">
            <a:avLst/>
          </a:prstGeo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bwMode="black">
          <a:xfrm>
            <a:off x="303131" y="182563"/>
            <a:ext cx="8537738" cy="7318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 name="Slide Number Placeholder 5"/>
          <p:cNvSpPr>
            <a:spLocks noGrp="1"/>
          </p:cNvSpPr>
          <p:nvPr>
            <p:ph type="sldNum" sz="quarter" idx="4"/>
          </p:nvPr>
        </p:nvSpPr>
        <p:spPr>
          <a:xfrm>
            <a:off x="304800" y="6537960"/>
            <a:ext cx="382588" cy="320040"/>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6537960"/>
            <a:ext cx="1371600" cy="320040"/>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fld id="{9C0CA8CC-A30E-1E49-AF32-7C326A88A651}" type="datetime4">
              <a:rPr lang="en-US" smtClean="0">
                <a:solidFill>
                  <a:srgbClr val="000000">
                    <a:lumMod val="75000"/>
                    <a:lumOff val="25000"/>
                  </a:srgbClr>
                </a:solidFill>
                <a:latin typeface="Calibri"/>
              </a:rPr>
              <a:pPr/>
              <a:t>August 14, 2017</a:t>
            </a:fld>
            <a:endParaRPr lang="en-US"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6537960"/>
            <a:ext cx="2667000" cy="320040"/>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r>
              <a:rPr lang="en-US">
                <a:solidFill>
                  <a:srgbClr val="000000">
                    <a:lumMod val="75000"/>
                    <a:lumOff val="25000"/>
                  </a:srgbClr>
                </a:solidFill>
                <a:latin typeface="Calibri"/>
              </a:rPr>
              <a:t>Copyright © 2013 CA. All rights reserved.</a:t>
            </a:r>
          </a:p>
        </p:txBody>
      </p:sp>
    </p:spTree>
    <p:extLst>
      <p:ext uri="{BB962C8B-B14F-4D97-AF65-F5344CB8AC3E}">
        <p14:creationId xmlns:p14="http://schemas.microsoft.com/office/powerpoint/2010/main" val="27615420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2_Title and Content">
    <p:bg>
      <p:bgPr>
        <a:solidFill>
          <a:schemeClr val="accent2">
            <a:alpha val="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noAutofit/>
          </a:bodyPr>
          <a:lstStyle>
            <a:lvl1pPr>
              <a:defRPr sz="1600"/>
            </a:lvl1pPr>
            <a:lvl4pPr>
              <a:defRPr/>
            </a:lvl4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bwMode="gray"/>
        <p:txBody>
          <a:bodyPr/>
          <a:lstStyle/>
          <a:p>
            <a:fld id="{72CA09DE-82B7-4211-BD8B-5EA1D0B47C2B}" type="datetimeFigureOut">
              <a:rPr lang="en-US" smtClean="0"/>
              <a:t>8/14/2017</a:t>
            </a:fld>
            <a:endParaRPr lang="en-US"/>
          </a:p>
        </p:txBody>
      </p:sp>
      <p:sp>
        <p:nvSpPr>
          <p:cNvPr id="5" name="Footer Placeholder 4"/>
          <p:cNvSpPr>
            <a:spLocks noGrp="1"/>
          </p:cNvSpPr>
          <p:nvPr>
            <p:ph type="ftr" sz="quarter" idx="11"/>
          </p:nvPr>
        </p:nvSpPr>
        <p:spPr bwMode="gray">
          <a:xfrm>
            <a:off x="914400" y="6416675"/>
            <a:ext cx="5562600" cy="365125"/>
          </a:xfrm>
          <a:prstGeom prst="rect">
            <a:avLst/>
          </a:prstGeom>
        </p:spPr>
        <p:txBody>
          <a:bodyPr/>
          <a:lstStyle/>
          <a:p>
            <a:endParaRPr lang="en-US"/>
          </a:p>
        </p:txBody>
      </p:sp>
      <p:sp>
        <p:nvSpPr>
          <p:cNvPr id="6" name="Slide Number Placeholder 5"/>
          <p:cNvSpPr>
            <a:spLocks noGrp="1"/>
          </p:cNvSpPr>
          <p:nvPr>
            <p:ph type="sldNum" sz="quarter" idx="12"/>
          </p:nvPr>
        </p:nvSpPr>
        <p:spPr bwMode="gray">
          <a:xfrm>
            <a:off x="8458200" y="6266709"/>
            <a:ext cx="228600" cy="304800"/>
          </a:xfrm>
        </p:spPr>
        <p:txBody>
          <a:bodyPr/>
          <a:lstStyle/>
          <a:p>
            <a:fld id="{59741E5D-71A3-4EB7-8500-081262CB49D2}"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65834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98863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pPr algn="l" eaLnBrk="1" latinLnBrk="0" hangingPunct="1"/>
            <a:fld id="{48D92626-37D2-4832-BF7A-BC283494A20D}" type="datetimeFigureOut">
              <a:rPr lang="en-US" smtClean="0"/>
              <a:t>8/15/2017</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dirty="0">
              <a:solidFill>
                <a:schemeClr val="tx2">
                  <a:shade val="90000"/>
                </a:schemeClr>
              </a:solidFill>
            </a:endParaRPr>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kumimoji="0"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Month 00, 0000</a:t>
            </a:r>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E12D0507-9F86-7A45-BE8E-43760B9F92AA}" type="slidenum">
              <a:rPr lang="en-US" smtClean="0"/>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r>
              <a:rPr lang="en-US" smtClean="0"/>
              <a:t>Month 00, 0000</a:t>
            </a:r>
            <a:endParaRPr lang="en-US" dirty="0"/>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E12D0507-9F86-7A45-BE8E-43760B9F92AA}" type="slidenum">
              <a:rPr lang="en-US" smtClean="0"/>
              <a:pPr/>
              <a:t>‹#›</a:t>
            </a:fld>
            <a:endParaRPr lang="en-US" dirty="0"/>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kumimoji="0" lang="en-US"/>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Month 00, 0000</a:t>
            </a:r>
            <a:endParaRPr lang="en-US" dirty="0"/>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a:xfrm>
            <a:off x="8641080" y="6514568"/>
            <a:ext cx="464288" cy="274320"/>
          </a:xfrm>
        </p:spPr>
        <p:txBody>
          <a:bodyPr/>
          <a:lstStyle>
            <a:extLst/>
          </a:lstStyle>
          <a:p>
            <a:fld id="{E12D0507-9F86-7A45-BE8E-43760B9F92AA}" type="slidenum">
              <a:rPr lang="en-US" smtClean="0"/>
              <a:pPr/>
              <a:t>‹#›</a:t>
            </a:fld>
            <a:endParaRPr lang="en-US" dirty="0"/>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Month 00, 0000</a:t>
            </a:r>
            <a:endParaRPr lang="en-US" dirty="0"/>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a:xfrm>
            <a:off x="8641080" y="6514568"/>
            <a:ext cx="464288" cy="274320"/>
          </a:xfrm>
        </p:spPr>
        <p:txBody>
          <a:bodyPr/>
          <a:lstStyle>
            <a:extLst/>
          </a:lstStyle>
          <a:p>
            <a:fld id="{E12D0507-9F86-7A45-BE8E-43760B9F92AA}" type="slidenum">
              <a:rPr lang="en-US" smtClean="0"/>
              <a:pPr/>
              <a:t>‹#›</a:t>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48D92626-37D2-4832-BF7A-BC283494A20D}" type="datetimeFigureOut">
              <a:rPr lang="en-US" smtClean="0"/>
              <a:t>8/15/2017</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8D92626-37D2-4832-BF7A-BC283494A20D}" type="datetimeFigureOut">
              <a:rPr lang="en-US" smtClean="0"/>
              <a:t>8/15/2017</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r>
              <a:rPr lang="en-US" smtClean="0"/>
              <a:t>Month 00, 0000</a:t>
            </a:r>
            <a:endParaRPr lang="en-US" dirty="0"/>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E12D0507-9F86-7A45-BE8E-43760B9F92AA}" type="slidenum">
              <a:rPr lang="en-US" smtClean="0"/>
              <a:pPr/>
              <a:t>‹#›</a:t>
            </a:fld>
            <a:endParaRPr lang="en-US" dirty="0"/>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kumimoji="0" lang="en-US"/>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r>
              <a:rPr lang="en-US" smtClean="0"/>
              <a:t>Month 00, 0000</a:t>
            </a:r>
            <a:endParaRPr lang="en-US" dirty="0"/>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E12D0507-9F86-7A45-BE8E-43760B9F92AA}" type="slidenum">
              <a:rPr lang="en-US" smtClean="0"/>
              <a:pPr/>
              <a:t>‹#›</a:t>
            </a:fld>
            <a:endParaRPr lang="en-US" dirty="0"/>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kumimoji="0" lang="en-US"/>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Month 00, 0000</a:t>
            </a:r>
            <a:endParaRPr lang="en-US" dirty="0"/>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E12D0507-9F86-7A45-BE8E-43760B9F92AA}" type="slidenum">
              <a:rPr lang="en-US" smtClean="0"/>
              <a:pPr/>
              <a:t>‹#›</a:t>
            </a:fld>
            <a:endParaRPr lang="en-US" dirty="0"/>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Month 00, 0000</a:t>
            </a:r>
            <a:endParaRPr lang="en-US" dirty="0"/>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E12D0507-9F86-7A45-BE8E-43760B9F92AA}" type="slidenum">
              <a:rPr lang="en-US" smtClean="0"/>
              <a:pPr/>
              <a:t>‹#›</a:t>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bwMode="gray"/>
        <p:txBody>
          <a:bodyPr/>
          <a:lstStyle/>
          <a:p>
            <a:r>
              <a:rPr lang="en-US"/>
              <a:t>Month 00, 0000</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3" name="Content Placeholder 2"/>
          <p:cNvSpPr>
            <a:spLocks noGrp="1"/>
          </p:cNvSpPr>
          <p:nvPr>
            <p:ph idx="1"/>
          </p:nvPr>
        </p:nvSpPr>
        <p:spPr bwMode="gray"/>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bwMode="gray"/>
        <p:txBody>
          <a:bodyPr/>
          <a:lstStyle/>
          <a:p>
            <a:r>
              <a:rPr lang="en-US"/>
              <a:t>Month 00, 0000</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773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bwMode="gray"/>
        <p:txBody>
          <a:bodyPr/>
          <a:lstStyle/>
          <a:p>
            <a:r>
              <a:rPr lang="en-US"/>
              <a:t>Month 00, 0000</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7" name="Title 6"/>
          <p:cNvSpPr>
            <a:spLocks noGrp="1"/>
          </p:cNvSpPr>
          <p:nvPr>
            <p:ph type="title"/>
          </p:nvPr>
        </p:nvSpPr>
        <p:spPr>
          <a:xfrm>
            <a:off x="457200" y="413481"/>
            <a:ext cx="7086600"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r>
              <a:rPr lang="en-US"/>
              <a:t>Month 00, 0000</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13481"/>
            <a:ext cx="7086600" cy="457200"/>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bwMode="gray">
          <a:xfrm>
            <a:off x="457200" y="1371600"/>
            <a:ext cx="7086600" cy="479742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4"/>
          <p:cNvSpPr txBox="1">
            <a:spLocks/>
          </p:cNvSpPr>
          <p:nvPr/>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Confidential and proprietary materials for authorized Verizon personnel and outside agencies only. Use, disclosure or distribution of this material is not permitted to any unauthorized persons or third parties except by written agreement.</a:t>
            </a:r>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84" r:id="rId26"/>
    <p:sldLayoutId id="2147483659" r:id="rId27"/>
    <p:sldLayoutId id="2147483660" r:id="rId28"/>
    <p:sldLayoutId id="2147483665" r:id="rId29"/>
    <p:sldLayoutId id="2147483685" r:id="rId30"/>
    <p:sldLayoutId id="2147483686" r:id="rId31"/>
    <p:sldLayoutId id="2147483687" r:id="rId32"/>
    <p:sldLayoutId id="2147483688" r:id="rId33"/>
    <p:sldLayoutId id="2147483689" r:id="rId34"/>
  </p:sldLayoutIdLst>
  <p:hf hdr="0" ft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pPr algn="r" eaLnBrk="1" latinLnBrk="0" hangingPunct="1"/>
            <a:endParaRPr kumimoji="0" lang="en-US" sz="1300" dirty="0">
              <a:solidFill>
                <a:schemeClr val="bg2">
                  <a:tint val="60000"/>
                  <a:satMod val="155000"/>
                </a:schemeClr>
              </a:solidFill>
            </a:endParaRPr>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r>
              <a:rPr lang="en-US" smtClean="0"/>
              <a:t>Month 00, 0000</a:t>
            </a:r>
            <a:endParaRPr lang="en-US" dirty="0"/>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E12D0507-9F86-7A45-BE8E-43760B9F92AA}" type="slidenum">
              <a:rPr lang="en-US" smtClean="0"/>
              <a:pPr/>
              <a:t>‹#›</a:t>
            </a:fld>
            <a:endParaRPr lang="en-US" dirty="0"/>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31.xml"/><Relationship Id="rId5" Type="http://schemas.openxmlformats.org/officeDocument/2006/relationships/image" Target="../media/image36.jpe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1.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4.jpe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2.jpeg"/><Relationship Id="rId17" Type="http://schemas.openxmlformats.org/officeDocument/2006/relationships/image" Target="../media/image47.png"/><Relationship Id="rId2" Type="http://schemas.openxmlformats.org/officeDocument/2006/relationships/image" Target="../media/image3.png"/><Relationship Id="rId16" Type="http://schemas.openxmlformats.org/officeDocument/2006/relationships/image" Target="../media/image16.jpeg"/><Relationship Id="rId1" Type="http://schemas.openxmlformats.org/officeDocument/2006/relationships/slideLayout" Target="../slideLayouts/slideLayout31.xml"/><Relationship Id="rId6" Type="http://schemas.openxmlformats.org/officeDocument/2006/relationships/image" Target="../media/image29.png"/><Relationship Id="rId11" Type="http://schemas.openxmlformats.org/officeDocument/2006/relationships/image" Target="../media/image11.png"/><Relationship Id="rId5" Type="http://schemas.openxmlformats.org/officeDocument/2006/relationships/image" Target="../media/image28.png"/><Relationship Id="rId15" Type="http://schemas.openxmlformats.org/officeDocument/2006/relationships/image" Target="../media/image46.png"/><Relationship Id="rId10"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45.jpeg"/></Relationships>
</file>

<file path=ppt/slides/_rels/slide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5.jpg"/><Relationship Id="rId21" Type="http://schemas.openxmlformats.org/officeDocument/2006/relationships/image" Target="../media/image72.jpg"/><Relationship Id="rId7" Type="http://schemas.openxmlformats.org/officeDocument/2006/relationships/image" Target="../media/image59.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4.png"/><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18.xml"/><Relationship Id="rId6" Type="http://schemas.openxmlformats.org/officeDocument/2006/relationships/image" Target="../media/image58.gif"/><Relationship Id="rId11" Type="http://schemas.openxmlformats.org/officeDocument/2006/relationships/image" Target="../media/image3.png"/><Relationship Id="rId24" Type="http://schemas.openxmlformats.org/officeDocument/2006/relationships/image" Target="../media/image75.png"/><Relationship Id="rId5" Type="http://schemas.openxmlformats.org/officeDocument/2006/relationships/image" Target="../media/image57.jpe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2.png"/><Relationship Id="rId19" Type="http://schemas.openxmlformats.org/officeDocument/2006/relationships/image" Target="../media/image70.png"/><Relationship Id="rId4" Type="http://schemas.openxmlformats.org/officeDocument/2006/relationships/image" Target="../media/image56.jpg"/><Relationship Id="rId9" Type="http://schemas.openxmlformats.org/officeDocument/2006/relationships/image" Target="../media/image61.gif"/><Relationship Id="rId14" Type="http://schemas.openxmlformats.org/officeDocument/2006/relationships/image" Target="../media/image65.png"/><Relationship Id="rId22"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77.png"/><Relationship Id="rId7" Type="http://schemas.openxmlformats.org/officeDocument/2006/relationships/image" Target="../media/image44.jpeg"/><Relationship Id="rId12" Type="http://schemas.openxmlformats.org/officeDocument/2006/relationships/image" Target="../media/image81.jpe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80.jpeg"/><Relationship Id="rId5" Type="http://schemas.openxmlformats.org/officeDocument/2006/relationships/image" Target="../media/image79.png"/><Relationship Id="rId10" Type="http://schemas.openxmlformats.org/officeDocument/2006/relationships/image" Target="../media/image16.jpeg"/><Relationship Id="rId4" Type="http://schemas.openxmlformats.org/officeDocument/2006/relationships/image" Target="../media/image78.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32.png"/><Relationship Id="rId2" Type="http://schemas.openxmlformats.org/officeDocument/2006/relationships/image" Target="../media/image82.png"/><Relationship Id="rId1" Type="http://schemas.openxmlformats.org/officeDocument/2006/relationships/slideLayout" Target="../slideLayouts/slideLayout1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jpeg"/><Relationship Id="rId1" Type="http://schemas.openxmlformats.org/officeDocument/2006/relationships/slideLayout" Target="../slideLayouts/slideLayout3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7.png"/><Relationship Id="rId1" Type="http://schemas.openxmlformats.org/officeDocument/2006/relationships/slideLayout" Target="../slideLayouts/slideLayout17.xml"/><Relationship Id="rId5" Type="http://schemas.openxmlformats.org/officeDocument/2006/relationships/image" Target="../media/image88.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png"/><Relationship Id="rId7"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47.png"/><Relationship Id="rId9" Type="http://schemas.openxmlformats.org/officeDocument/2006/relationships/image" Target="../media/image96.png"/></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png"/><Relationship Id="rId7"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47.png"/><Relationship Id="rId9" Type="http://schemas.openxmlformats.org/officeDocument/2006/relationships/image" Target="../media/image96.png"/></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5.png"/><Relationship Id="rId18" Type="http://schemas.openxmlformats.org/officeDocument/2006/relationships/image" Target="../media/image32.png"/><Relationship Id="rId3" Type="http://schemas.openxmlformats.org/officeDocument/2006/relationships/image" Target="../media/image99.png"/><Relationship Id="rId7" Type="http://schemas.openxmlformats.org/officeDocument/2006/relationships/image" Target="../media/image102.png"/><Relationship Id="rId12" Type="http://schemas.microsoft.com/office/2007/relationships/hdphoto" Target="../media/hdphoto3.wdp"/><Relationship Id="rId17" Type="http://schemas.openxmlformats.org/officeDocument/2006/relationships/image" Target="../media/image108.png"/><Relationship Id="rId2" Type="http://schemas.openxmlformats.org/officeDocument/2006/relationships/image" Target="../media/image87.png"/><Relationship Id="rId16" Type="http://schemas.microsoft.com/office/2007/relationships/hdphoto" Target="../media/hdphoto4.wdp"/><Relationship Id="rId1" Type="http://schemas.openxmlformats.org/officeDocument/2006/relationships/slideLayout" Target="../slideLayouts/slideLayout17.xml"/><Relationship Id="rId6" Type="http://schemas.openxmlformats.org/officeDocument/2006/relationships/image" Target="../media/image101.png"/><Relationship Id="rId11" Type="http://schemas.openxmlformats.org/officeDocument/2006/relationships/image" Target="../media/image104.png"/><Relationship Id="rId5" Type="http://schemas.microsoft.com/office/2007/relationships/hdphoto" Target="../media/hdphoto1.wdp"/><Relationship Id="rId15" Type="http://schemas.openxmlformats.org/officeDocument/2006/relationships/image" Target="../media/image107.png"/><Relationship Id="rId10" Type="http://schemas.openxmlformats.org/officeDocument/2006/relationships/image" Target="../media/image82.png"/><Relationship Id="rId4" Type="http://schemas.openxmlformats.org/officeDocument/2006/relationships/image" Target="../media/image100.png"/><Relationship Id="rId9" Type="http://schemas.openxmlformats.org/officeDocument/2006/relationships/image" Target="../media/image103.jpeg"/><Relationship Id="rId14"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hyperlink" Target="http://online.wsj.com/articles/SB10001424053111903480904576512250915629460" TargetMode="External"/><Relationship Id="rId4" Type="http://schemas.openxmlformats.org/officeDocument/2006/relationships/image" Target="../media/image19.jpg"/></Relationships>
</file>

<file path=ppt/slides/_rels/slide3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1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3.png"/><Relationship Id="rId4"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114.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5.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27.png"/><Relationship Id="rId11" Type="http://schemas.openxmlformats.org/officeDocument/2006/relationships/image" Target="../media/image3.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16.jpg"/><Relationship Id="rId9" Type="http://schemas.openxmlformats.org/officeDocument/2006/relationships/image" Target="../media/image30.png"/></Relationships>
</file>

<file path=ppt/slides/_rels/slide38.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2.png"/><Relationship Id="rId3" Type="http://schemas.openxmlformats.org/officeDocument/2006/relationships/image" Target="../media/image118.jpeg"/><Relationship Id="rId21" Type="http://schemas.openxmlformats.org/officeDocument/2006/relationships/image" Target="../media/image134.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1.png"/><Relationship Id="rId25" Type="http://schemas.openxmlformats.org/officeDocument/2006/relationships/image" Target="../media/image138.png"/><Relationship Id="rId2" Type="http://schemas.openxmlformats.org/officeDocument/2006/relationships/image" Target="../media/image117.jpeg"/><Relationship Id="rId16" Type="http://schemas.openxmlformats.org/officeDocument/2006/relationships/image" Target="../media/image130.png"/><Relationship Id="rId20"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121.png"/><Relationship Id="rId11" Type="http://schemas.openxmlformats.org/officeDocument/2006/relationships/image" Target="../media/image126.jpeg"/><Relationship Id="rId24" Type="http://schemas.openxmlformats.org/officeDocument/2006/relationships/image" Target="../media/image137.png"/><Relationship Id="rId5" Type="http://schemas.openxmlformats.org/officeDocument/2006/relationships/image" Target="../media/image120.png"/><Relationship Id="rId15" Type="http://schemas.openxmlformats.org/officeDocument/2006/relationships/image" Target="../media/image129.png"/><Relationship Id="rId23" Type="http://schemas.openxmlformats.org/officeDocument/2006/relationships/image" Target="../media/image136.png"/><Relationship Id="rId10" Type="http://schemas.openxmlformats.org/officeDocument/2006/relationships/image" Target="../media/image125.png"/><Relationship Id="rId19" Type="http://schemas.openxmlformats.org/officeDocument/2006/relationships/image" Target="../media/image133.jpe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55.jpg"/><Relationship Id="rId22" Type="http://schemas.openxmlformats.org/officeDocument/2006/relationships/image" Target="../media/image135.jpeg"/></Relationships>
</file>

<file path=ppt/slides/_rels/slide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2.png"/><Relationship Id="rId3" Type="http://schemas.openxmlformats.org/officeDocument/2006/relationships/image" Target="../media/image118.jpeg"/><Relationship Id="rId21" Type="http://schemas.openxmlformats.org/officeDocument/2006/relationships/image" Target="../media/image134.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1.png"/><Relationship Id="rId25" Type="http://schemas.openxmlformats.org/officeDocument/2006/relationships/image" Target="../media/image138.png"/><Relationship Id="rId2" Type="http://schemas.openxmlformats.org/officeDocument/2006/relationships/image" Target="../media/image117.jpeg"/><Relationship Id="rId16" Type="http://schemas.openxmlformats.org/officeDocument/2006/relationships/image" Target="../media/image130.png"/><Relationship Id="rId20" Type="http://schemas.openxmlformats.org/officeDocument/2006/relationships/image" Target="../media/image85.png"/><Relationship Id="rId1" Type="http://schemas.openxmlformats.org/officeDocument/2006/relationships/slideLayout" Target="../slideLayouts/slideLayout31.xml"/><Relationship Id="rId6" Type="http://schemas.openxmlformats.org/officeDocument/2006/relationships/image" Target="../media/image121.png"/><Relationship Id="rId11" Type="http://schemas.openxmlformats.org/officeDocument/2006/relationships/image" Target="../media/image126.jpeg"/><Relationship Id="rId24" Type="http://schemas.openxmlformats.org/officeDocument/2006/relationships/image" Target="../media/image137.png"/><Relationship Id="rId5" Type="http://schemas.openxmlformats.org/officeDocument/2006/relationships/image" Target="../media/image120.png"/><Relationship Id="rId15" Type="http://schemas.openxmlformats.org/officeDocument/2006/relationships/image" Target="../media/image129.png"/><Relationship Id="rId23" Type="http://schemas.openxmlformats.org/officeDocument/2006/relationships/image" Target="../media/image136.png"/><Relationship Id="rId10" Type="http://schemas.openxmlformats.org/officeDocument/2006/relationships/image" Target="../media/image125.png"/><Relationship Id="rId19" Type="http://schemas.openxmlformats.org/officeDocument/2006/relationships/image" Target="../media/image133.jpe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55.jpg"/><Relationship Id="rId22" Type="http://schemas.openxmlformats.org/officeDocument/2006/relationships/image" Target="../media/image135.jpeg"/></Relationships>
</file>

<file path=ppt/slides/_rels/slide4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12.png"/><Relationship Id="rId1" Type="http://schemas.openxmlformats.org/officeDocument/2006/relationships/slideLayout" Target="../slideLayouts/slideLayout31.xml"/><Relationship Id="rId5" Type="http://schemas.openxmlformats.org/officeDocument/2006/relationships/image" Target="../media/image142.png"/><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2" Type="http://schemas.openxmlformats.org/officeDocument/2006/relationships/hyperlink" Target="mailto:Michael.pepe@Verizon.com" TargetMode="Externa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9.xml"/><Relationship Id="rId4" Type="http://schemas.openxmlformats.org/officeDocument/2006/relationships/image" Target="../media/image145.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0.xml"/><Relationship Id="rId5" Type="http://schemas.openxmlformats.org/officeDocument/2006/relationships/hyperlink" Target="http://aberdeen.com/Aberdeen-Library/8491/AI-web-performance-management.aspx" TargetMode="Externa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0.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DevOps 101</a:t>
            </a:r>
            <a:br>
              <a:rPr lang="en-US" dirty="0"/>
            </a:br>
            <a:endParaRPr lang="en-US" dirty="0"/>
          </a:p>
        </p:txBody>
      </p:sp>
      <p:sp>
        <p:nvSpPr>
          <p:cNvPr id="3" name="Text Placeholder 2"/>
          <p:cNvSpPr>
            <a:spLocks noGrp="1"/>
          </p:cNvSpPr>
          <p:nvPr>
            <p:ph type="body" sz="quarter" idx="10"/>
          </p:nvPr>
        </p:nvSpPr>
        <p:spPr/>
        <p:txBody>
          <a:bodyPr/>
          <a:lstStyle/>
          <a:p>
            <a:r>
              <a:rPr lang="en-US" dirty="0"/>
              <a:t>Application Economy </a:t>
            </a:r>
          </a:p>
          <a:p>
            <a:r>
              <a:rPr lang="en-US" dirty="0"/>
              <a:t>Software Development Life Cycle  (SDLC)</a:t>
            </a:r>
          </a:p>
          <a:p>
            <a:r>
              <a:rPr lang="en-US" dirty="0"/>
              <a:t>DevOps History</a:t>
            </a:r>
          </a:p>
          <a:p>
            <a:r>
              <a:rPr lang="en-US" dirty="0"/>
              <a:t>What is DevOps Defined</a:t>
            </a:r>
          </a:p>
          <a:p>
            <a:r>
              <a:rPr lang="en-US" dirty="0"/>
              <a:t>A Call to Arms </a:t>
            </a:r>
          </a:p>
          <a:p>
            <a:endParaRPr lang="en-US" dirty="0"/>
          </a:p>
          <a:p>
            <a:endParaRPr lang="en-US" dirty="0"/>
          </a:p>
          <a:p>
            <a:endParaRPr lang="en-US" dirty="0"/>
          </a:p>
        </p:txBody>
      </p:sp>
      <p:sp>
        <p:nvSpPr>
          <p:cNvPr id="4" name="Text Placeholder 2">
            <a:extLst>
              <a:ext uri="{FF2B5EF4-FFF2-40B4-BE49-F238E27FC236}">
                <a16:creationId xmlns:a16="http://schemas.microsoft.com/office/drawing/2014/main" xmlns="" id="{194CB3EB-BEB9-4EBF-B1C9-7AC3368FF964}"/>
              </a:ext>
            </a:extLst>
          </p:cNvPr>
          <p:cNvSpPr txBox="1">
            <a:spLocks/>
          </p:cNvSpPr>
          <p:nvPr/>
        </p:nvSpPr>
        <p:spPr bwMode="gray">
          <a:xfrm>
            <a:off x="533561" y="1867767"/>
            <a:ext cx="8229600" cy="3355255"/>
          </a:xfrm>
          <a:prstGeom prst="rect">
            <a:avLst/>
          </a:prstGeom>
        </p:spPr>
        <p:txBody>
          <a:bodyPr vert="horz" lIns="0" tIns="0" rIns="0" bIns="0" rtlCol="0" anchor="b" anchorCtr="0"/>
          <a:lstStyle>
            <a:defPPr>
              <a:defRPr lang="en-US"/>
            </a:defPPr>
            <a:lvl1pPr marL="0" algn="l" defTabSz="457200" rtl="0" eaLnBrk="1" latinLnBrk="0" hangingPunct="1">
              <a:defRPr sz="7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3200" dirty="0"/>
              <a:t>Application Economy </a:t>
            </a:r>
          </a:p>
          <a:p>
            <a:pPr marL="171450" indent="-171450">
              <a:buFont typeface="Arial" panose="020B0604020202020204" pitchFamily="34" charset="0"/>
              <a:buChar char="•"/>
            </a:pPr>
            <a:r>
              <a:rPr lang="en-US" sz="3200" dirty="0"/>
              <a:t>Digital Transformation</a:t>
            </a:r>
          </a:p>
          <a:p>
            <a:pPr marL="171450" indent="-171450">
              <a:buFont typeface="Arial" panose="020B0604020202020204" pitchFamily="34" charset="0"/>
              <a:buChar char="•"/>
            </a:pPr>
            <a:r>
              <a:rPr lang="en-US" sz="3200" dirty="0"/>
              <a:t>DevOps History</a:t>
            </a:r>
          </a:p>
          <a:p>
            <a:pPr marL="171450" indent="-171450">
              <a:buFont typeface="Arial" panose="020B0604020202020204" pitchFamily="34" charset="0"/>
              <a:buChar char="•"/>
            </a:pPr>
            <a:r>
              <a:rPr lang="en-US" sz="3200" dirty="0"/>
              <a:t>What is DevOps Defined</a:t>
            </a:r>
          </a:p>
          <a:p>
            <a:pPr marL="171450" indent="-171450">
              <a:buFont typeface="Arial" panose="020B0604020202020204" pitchFamily="34" charset="0"/>
              <a:buChar char="•"/>
            </a:pPr>
            <a:r>
              <a:rPr lang="en-US" sz="3200" dirty="0"/>
              <a:t>Software Development Life Cycle  (SDLC)</a:t>
            </a:r>
          </a:p>
          <a:p>
            <a:pPr marL="171450" indent="-171450">
              <a:buFont typeface="Arial" panose="020B0604020202020204" pitchFamily="34" charset="0"/>
              <a:buChar char="•"/>
            </a:pPr>
            <a:r>
              <a:rPr lang="en-US" sz="3200" dirty="0"/>
              <a:t>How Verizon lights up the Application Factory </a:t>
            </a:r>
          </a:p>
          <a:p>
            <a:endParaRPr lang="en-US" dirty="0"/>
          </a:p>
          <a:p>
            <a:endParaRPr lang="en-US" dirty="0"/>
          </a:p>
          <a:p>
            <a:endParaRPr lang="en-US" dirty="0"/>
          </a:p>
        </p:txBody>
      </p:sp>
    </p:spTree>
    <p:extLst>
      <p:ext uri="{BB962C8B-B14F-4D97-AF65-F5344CB8AC3E}">
        <p14:creationId xmlns:p14="http://schemas.microsoft.com/office/powerpoint/2010/main" val="1521116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err="1"/>
              <a:t>DevOps</a:t>
            </a:r>
            <a:r>
              <a:rPr lang="en-US" dirty="0"/>
              <a:t> is not just about Increasing # of Releases</a:t>
            </a:r>
            <a:br>
              <a:rPr lang="en-US" dirty="0"/>
            </a:br>
            <a:r>
              <a:rPr lang="en-US" dirty="0"/>
              <a:t>It is about Accelerating </a:t>
            </a:r>
            <a:r>
              <a:rPr lang="en-US" dirty="0">
                <a:solidFill>
                  <a:schemeClr val="tx1"/>
                </a:solidFill>
              </a:rPr>
              <a:t>Throughput</a:t>
            </a:r>
            <a:r>
              <a:rPr lang="en-US" dirty="0"/>
              <a:t>… Speed with Quality!</a:t>
            </a:r>
          </a:p>
        </p:txBody>
      </p:sp>
      <p:sp>
        <p:nvSpPr>
          <p:cNvPr id="15" name="TextBox 14"/>
          <p:cNvSpPr txBox="1"/>
          <p:nvPr/>
        </p:nvSpPr>
        <p:spPr>
          <a:xfrm>
            <a:off x="356547" y="2092231"/>
            <a:ext cx="2747852" cy="1655838"/>
          </a:xfrm>
          <a:prstGeom prst="rect">
            <a:avLst/>
          </a:prstGeom>
          <a:noFill/>
        </p:spPr>
        <p:txBody>
          <a:bodyPr wrap="square" rtlCol="0" anchor="t">
            <a:spAutoFit/>
          </a:bodyPr>
          <a:lstStyle/>
          <a:p>
            <a:pPr>
              <a:lnSpc>
                <a:spcPct val="85000"/>
              </a:lnSpc>
              <a:spcAft>
                <a:spcPts val="800"/>
              </a:spcAft>
            </a:pPr>
            <a:r>
              <a:rPr lang="en-US" sz="2000" dirty="0">
                <a:solidFill>
                  <a:schemeClr val="accent1"/>
                </a:solidFill>
                <a:cs typeface="CA Sans"/>
              </a:rPr>
              <a:t>ACCELERATE DELIVERY</a:t>
            </a:r>
          </a:p>
          <a:p>
            <a:pPr marL="228600" indent="-228600">
              <a:lnSpc>
                <a:spcPct val="85000"/>
              </a:lnSpc>
              <a:spcAft>
                <a:spcPts val="800"/>
              </a:spcAft>
              <a:buFont typeface="Wingdings" charset="2"/>
              <a:buChar char="§"/>
            </a:pPr>
            <a:r>
              <a:rPr lang="en-US" sz="1400" dirty="0">
                <a:solidFill>
                  <a:schemeClr val="bg1"/>
                </a:solidFill>
                <a:cs typeface="CA Sans"/>
              </a:rPr>
              <a:t>New applications</a:t>
            </a:r>
          </a:p>
          <a:p>
            <a:pPr marL="228600" indent="-228600">
              <a:lnSpc>
                <a:spcPct val="85000"/>
              </a:lnSpc>
              <a:spcAft>
                <a:spcPts val="800"/>
              </a:spcAft>
              <a:buFont typeface="Wingdings" charset="2"/>
              <a:buChar char="§"/>
            </a:pPr>
            <a:r>
              <a:rPr lang="en-US" sz="1400" dirty="0">
                <a:solidFill>
                  <a:schemeClr val="bg1"/>
                </a:solidFill>
                <a:cs typeface="CA Sans"/>
              </a:rPr>
              <a:t>Changes to </a:t>
            </a:r>
            <a:br>
              <a:rPr lang="en-US" sz="1400" dirty="0">
                <a:solidFill>
                  <a:schemeClr val="bg1"/>
                </a:solidFill>
                <a:cs typeface="CA Sans"/>
              </a:rPr>
            </a:br>
            <a:r>
              <a:rPr lang="en-US" sz="1400" dirty="0">
                <a:solidFill>
                  <a:schemeClr val="bg1"/>
                </a:solidFill>
                <a:cs typeface="CA Sans"/>
              </a:rPr>
              <a:t>existing apps</a:t>
            </a:r>
          </a:p>
          <a:p>
            <a:pPr marL="228600" indent="-228600">
              <a:lnSpc>
                <a:spcPct val="85000"/>
              </a:lnSpc>
              <a:spcAft>
                <a:spcPts val="800"/>
              </a:spcAft>
              <a:buFont typeface="Wingdings" charset="2"/>
              <a:buChar char="§"/>
            </a:pPr>
            <a:r>
              <a:rPr lang="en-US" sz="1400" dirty="0">
                <a:solidFill>
                  <a:schemeClr val="bg1"/>
                </a:solidFill>
                <a:cs typeface="CA Sans"/>
              </a:rPr>
              <a:t>Bug fixes</a:t>
            </a:r>
          </a:p>
        </p:txBody>
      </p:sp>
      <p:sp>
        <p:nvSpPr>
          <p:cNvPr id="16" name="TextBox 15"/>
          <p:cNvSpPr txBox="1"/>
          <p:nvPr/>
        </p:nvSpPr>
        <p:spPr>
          <a:xfrm>
            <a:off x="3229295" y="2092233"/>
            <a:ext cx="2747852" cy="1605568"/>
          </a:xfrm>
          <a:prstGeom prst="rect">
            <a:avLst/>
          </a:prstGeom>
          <a:noFill/>
        </p:spPr>
        <p:txBody>
          <a:bodyPr wrap="square" rtlCol="0" anchor="t">
            <a:spAutoFit/>
          </a:bodyPr>
          <a:lstStyle/>
          <a:p>
            <a:pPr>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2078863"/>
            <a:ext cx="2747852" cy="1708160"/>
          </a:xfrm>
          <a:prstGeom prst="rect">
            <a:avLst/>
          </a:prstGeom>
          <a:noFill/>
        </p:spPr>
        <p:txBody>
          <a:bodyPr wrap="square" rtlCol="0" anchor="t">
            <a:spAutoFit/>
          </a:bodyPr>
          <a:lstStyle/>
          <a:p>
            <a:pPr>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4" y="3788608"/>
            <a:ext cx="2384715" cy="135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5" y="3775242"/>
            <a:ext cx="2384715" cy="135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3788609"/>
            <a:ext cx="2384714" cy="135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427790" y="363550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7" y="199653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80"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7"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3"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10"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5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JM"/>
          </a:p>
        </p:txBody>
      </p:sp>
      <p:pic>
        <p:nvPicPr>
          <p:cNvPr id="2050" name="Picture 2" descr="Image result for car factory old da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77" y="396815"/>
            <a:ext cx="4374783" cy="298782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Image result for car factory old day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JM"/>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786" y="2304869"/>
            <a:ext cx="4734014" cy="3675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9474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51" y="1625880"/>
            <a:ext cx="5031050" cy="3276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en-JM"/>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890" y="149933"/>
            <a:ext cx="5033110" cy="2831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751" y="3452200"/>
            <a:ext cx="5141467" cy="2901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10778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8" y="2686050"/>
            <a:ext cx="8772525" cy="1485900"/>
          </a:xfrm>
          <a:prstGeom prst="rect">
            <a:avLst/>
          </a:prstGeom>
        </p:spPr>
      </p:pic>
    </p:spTree>
    <p:extLst>
      <p:ext uri="{BB962C8B-B14F-4D97-AF65-F5344CB8AC3E}">
        <p14:creationId xmlns:p14="http://schemas.microsoft.com/office/powerpoint/2010/main" val="3029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58" y="243214"/>
            <a:ext cx="5857929" cy="800272"/>
          </a:xfrm>
        </p:spPr>
        <p:txBody>
          <a:bodyPr/>
          <a:lstStyle/>
          <a:p>
            <a:r>
              <a:rPr lang="en-US" dirty="0"/>
              <a:t>Patrick </a:t>
            </a:r>
            <a:r>
              <a:rPr lang="en-US" dirty="0" err="1"/>
              <a:t>Debios</a:t>
            </a:r>
            <a:endParaRPr lang="en-US" dirty="0"/>
          </a:p>
        </p:txBody>
      </p:sp>
      <p:grpSp>
        <p:nvGrpSpPr>
          <p:cNvPr id="3" name="Group 2"/>
          <p:cNvGrpSpPr/>
          <p:nvPr/>
        </p:nvGrpSpPr>
        <p:grpSpPr>
          <a:xfrm>
            <a:off x="922464" y="2440597"/>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532986"/>
            </a:xfrm>
            <a:prstGeom prst="rect">
              <a:avLst/>
            </a:prstGeom>
            <a:noFill/>
          </p:spPr>
          <p:txBody>
            <a:bodyPr wrap="square" rtlCol="0">
              <a:spAutoFit/>
            </a:bodyPr>
            <a:lstStyle/>
            <a:p>
              <a:pPr algn="ctr"/>
              <a:r>
                <a:rPr lang="en-US" sz="2000" dirty="0">
                  <a:solidFill>
                    <a:srgbClr val="FF0000"/>
                  </a:solidFill>
                </a:rPr>
                <a:t>Application Delivery </a:t>
              </a: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352121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2" y="348107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3615014"/>
            <a:ext cx="715260" cy="791555"/>
            <a:chOff x="236247" y="1940574"/>
            <a:chExt cx="973592" cy="1059688"/>
          </a:xfrm>
        </p:grpSpPr>
        <p:pic>
          <p:nvPicPr>
            <p:cNvPr id="29" name="Picture 28"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2" y="352974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363551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4325040"/>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4471500"/>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45" name="TextBox 4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46" name="TextBox 45"/>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47" name="TextBox 46"/>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48" name="TextBox 47"/>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49" name="TextBox 48"/>
          <p:cNvSpPr txBox="1"/>
          <p:nvPr/>
        </p:nvSpPr>
        <p:spPr>
          <a:xfrm>
            <a:off x="5576025" y="4522186"/>
            <a:ext cx="800219" cy="369332"/>
          </a:xfrm>
          <a:prstGeom prst="rect">
            <a:avLst/>
          </a:prstGeom>
          <a:noFill/>
        </p:spPr>
        <p:txBody>
          <a:bodyPr wrap="none" rtlCol="0">
            <a:spAutoFit/>
          </a:bodyPr>
          <a:lstStyle/>
          <a:p>
            <a:r>
              <a:rPr lang="en-US" dirty="0"/>
              <a:t>PERF</a:t>
            </a:r>
          </a:p>
        </p:txBody>
      </p:sp>
      <p:pic>
        <p:nvPicPr>
          <p:cNvPr id="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151" y="2853043"/>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ounded Rectangle 51"/>
          <p:cNvSpPr/>
          <p:nvPr/>
        </p:nvSpPr>
        <p:spPr>
          <a:xfrm>
            <a:off x="8176303" y="3391126"/>
            <a:ext cx="711093" cy="182106"/>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pic>
        <p:nvPicPr>
          <p:cNvPr id="66" name="Picture 2" descr="http://itrevolution.com/wp-content/uploads/2012/03/deboi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8634" y="525683"/>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11"/>
          <a:stretch>
            <a:fillRect/>
          </a:stretch>
        </p:blipFill>
        <p:spPr>
          <a:xfrm>
            <a:off x="282149" y="1950010"/>
            <a:ext cx="823031" cy="829128"/>
          </a:xfrm>
          <a:prstGeom prst="rect">
            <a:avLst/>
          </a:prstGeom>
        </p:spPr>
      </p:pic>
      <p:sp>
        <p:nvSpPr>
          <p:cNvPr id="69" name="TextBox 68"/>
          <p:cNvSpPr txBox="1"/>
          <p:nvPr/>
        </p:nvSpPr>
        <p:spPr>
          <a:xfrm>
            <a:off x="848757" y="1705522"/>
            <a:ext cx="988149" cy="277127"/>
          </a:xfrm>
          <a:prstGeom prst="rect">
            <a:avLst/>
          </a:prstGeom>
          <a:noFill/>
        </p:spPr>
        <p:txBody>
          <a:bodyPr wrap="square" rtlCol="0">
            <a:spAutoFit/>
          </a:bodyPr>
          <a:lstStyle/>
          <a:p>
            <a:pPr algn="ctr"/>
            <a:r>
              <a:rPr lang="nl-BE" sz="1201" dirty="0"/>
              <a:t>application</a:t>
            </a:r>
            <a:endParaRPr lang="nl-BE" sz="1351" dirty="0"/>
          </a:p>
        </p:txBody>
      </p:sp>
      <p:grpSp>
        <p:nvGrpSpPr>
          <p:cNvPr id="57" name="Group 56"/>
          <p:cNvGrpSpPr/>
          <p:nvPr/>
        </p:nvGrpSpPr>
        <p:grpSpPr>
          <a:xfrm>
            <a:off x="434706" y="4893439"/>
            <a:ext cx="11406992" cy="2069941"/>
            <a:chOff x="434706" y="4893439"/>
            <a:chExt cx="11406992" cy="2069941"/>
          </a:xfrm>
        </p:grpSpPr>
        <p:sp>
          <p:nvSpPr>
            <p:cNvPr id="55" name="Arc 54"/>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oup 50"/>
            <p:cNvGrpSpPr/>
            <p:nvPr/>
          </p:nvGrpSpPr>
          <p:grpSpPr>
            <a:xfrm>
              <a:off x="434706" y="4893439"/>
              <a:ext cx="11406992" cy="2069941"/>
              <a:chOff x="434706" y="4826410"/>
              <a:chExt cx="11406992" cy="2069941"/>
            </a:xfrm>
          </p:grpSpPr>
          <p:grpSp>
            <p:nvGrpSpPr>
              <p:cNvPr id="53" name="Group 52"/>
              <p:cNvGrpSpPr/>
              <p:nvPr/>
            </p:nvGrpSpPr>
            <p:grpSpPr>
              <a:xfrm>
                <a:off x="3035945" y="5349887"/>
                <a:ext cx="2682688" cy="1546464"/>
                <a:chOff x="5100521" y="5023777"/>
                <a:chExt cx="2682688" cy="1658762"/>
              </a:xfrm>
            </p:grpSpPr>
            <p:pic>
              <p:nvPicPr>
                <p:cNvPr id="3076" name="Picture 4" descr="Image result for cloud provide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verizon col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434706" y="5153092"/>
                <a:ext cx="1642178" cy="1412298"/>
                <a:chOff x="380932" y="5060433"/>
                <a:chExt cx="1903749" cy="1595168"/>
              </a:xfrm>
            </p:grpSpPr>
            <p:pic>
              <p:nvPicPr>
                <p:cNvPr id="3084" name="Picture 12" descr="Image result for vmwar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virtual machin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a:t>Hybrid-IT</a:t>
                </a:r>
              </a:p>
            </p:txBody>
          </p:sp>
          <p:sp>
            <p:nvSpPr>
              <p:cNvPr id="56" name="Arc 55"/>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86" name="Picture 14" descr="San Francisco, Colocation Services.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1" name="Picture 70"/>
          <p:cNvPicPr>
            <a:picLocks noChangeAspect="1"/>
          </p:cNvPicPr>
          <p:nvPr/>
        </p:nvPicPr>
        <p:blipFill>
          <a:blip r:embed="rId1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0314" y="2086749"/>
            <a:ext cx="351011" cy="905651"/>
          </a:xfrm>
          <a:prstGeom prst="rect">
            <a:avLst/>
          </a:prstGeom>
        </p:spPr>
      </p:pic>
      <p:sp>
        <p:nvSpPr>
          <p:cNvPr id="72" name="Title 1"/>
          <p:cNvSpPr txBox="1">
            <a:spLocks/>
          </p:cNvSpPr>
          <p:nvPr/>
        </p:nvSpPr>
        <p:spPr bwMode="gray">
          <a:xfrm>
            <a:off x="7795879" y="1339686"/>
            <a:ext cx="1189092" cy="529567"/>
          </a:xfrm>
          <a:prstGeom prst="rect">
            <a:avLst/>
          </a:prstGeom>
        </p:spPr>
        <p:txBody>
          <a:bodyPr vert="horz" lIns="0" tIns="0" rIns="0" bIns="0" rtlCol="0" anchor="t" anchorCtr="0">
            <a:normAutofit fontScale="775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Data  Management/</a:t>
            </a:r>
          </a:p>
          <a:p>
            <a:r>
              <a:rPr lang="en-US" sz="1800" dirty="0"/>
              <a:t>Assurance </a:t>
            </a:r>
            <a:endParaRPr lang="en-US" dirty="0"/>
          </a:p>
        </p:txBody>
      </p:sp>
      <p:sp>
        <p:nvSpPr>
          <p:cNvPr id="73" name="Title 1"/>
          <p:cNvSpPr txBox="1">
            <a:spLocks/>
          </p:cNvSpPr>
          <p:nvPr/>
        </p:nvSpPr>
        <p:spPr bwMode="gray">
          <a:xfrm>
            <a:off x="5864893" y="1726675"/>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Network</a:t>
            </a:r>
          </a:p>
        </p:txBody>
      </p:sp>
      <p:sp>
        <p:nvSpPr>
          <p:cNvPr id="74" name="Title 1"/>
          <p:cNvSpPr txBox="1">
            <a:spLocks/>
          </p:cNvSpPr>
          <p:nvPr/>
        </p:nvSpPr>
        <p:spPr bwMode="gray">
          <a:xfrm>
            <a:off x="5063425" y="987511"/>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a:t>Compliance</a:t>
            </a:r>
            <a:r>
              <a:rPr lang="en-US" sz="1800" dirty="0"/>
              <a:t> </a:t>
            </a:r>
            <a:r>
              <a:rPr lang="en-US" sz="1800" dirty="0">
                <a:solidFill>
                  <a:srgbClr val="FF0000"/>
                </a:solidFill>
              </a:rPr>
              <a:t>Rules, Transparency, Regulations, Policies,  LAW,  Standards, Requirements</a:t>
            </a:r>
            <a:endParaRPr lang="en-US" dirty="0">
              <a:solidFill>
                <a:srgbClr val="FF0000"/>
              </a:solidFill>
            </a:endParaRPr>
          </a:p>
        </p:txBody>
      </p:sp>
      <p:sp>
        <p:nvSpPr>
          <p:cNvPr id="75" name="Title 1"/>
          <p:cNvSpPr txBox="1">
            <a:spLocks/>
          </p:cNvSpPr>
          <p:nvPr/>
        </p:nvSpPr>
        <p:spPr bwMode="gray">
          <a:xfrm>
            <a:off x="6870883" y="911194"/>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Security</a:t>
            </a:r>
            <a:r>
              <a:rPr lang="en-US" dirty="0"/>
              <a:t>  </a:t>
            </a:r>
          </a:p>
        </p:txBody>
      </p:sp>
      <p:sp>
        <p:nvSpPr>
          <p:cNvPr id="76" name="Rectangle 75"/>
          <p:cNvSpPr/>
          <p:nvPr/>
        </p:nvSpPr>
        <p:spPr>
          <a:xfrm>
            <a:off x="5993747" y="2963847"/>
            <a:ext cx="1864613" cy="369332"/>
          </a:xfrm>
          <a:prstGeom prst="rect">
            <a:avLst/>
          </a:prstGeom>
        </p:spPr>
        <p:txBody>
          <a:bodyPr wrap="none">
            <a:spAutoFit/>
          </a:bodyPr>
          <a:lstStyle/>
          <a:p>
            <a:r>
              <a:rPr lang="en-US" dirty="0"/>
              <a:t>Operations guys</a:t>
            </a:r>
          </a:p>
        </p:txBody>
      </p:sp>
      <p:sp>
        <p:nvSpPr>
          <p:cNvPr id="77" name="TextBox 76"/>
          <p:cNvSpPr txBox="1"/>
          <p:nvPr/>
        </p:nvSpPr>
        <p:spPr>
          <a:xfrm>
            <a:off x="5430717" y="455553"/>
            <a:ext cx="3416320" cy="369332"/>
          </a:xfrm>
          <a:prstGeom prst="rect">
            <a:avLst/>
          </a:prstGeom>
          <a:noFill/>
        </p:spPr>
        <p:txBody>
          <a:bodyPr wrap="none" rtlCol="0">
            <a:spAutoFit/>
          </a:bodyPr>
          <a:lstStyle/>
          <a:p>
            <a:r>
              <a:rPr lang="en-US" dirty="0"/>
              <a:t>The Promise of the digital world</a:t>
            </a:r>
          </a:p>
        </p:txBody>
      </p:sp>
      <p:pic>
        <p:nvPicPr>
          <p:cNvPr id="89" name="Picture 88"/>
          <p:cNvPicPr>
            <a:picLocks noChangeAspect="1"/>
          </p:cNvPicPr>
          <p:nvPr/>
        </p:nvPicPr>
        <p:blipFill>
          <a:blip r:embed="rId11"/>
          <a:stretch>
            <a:fillRect/>
          </a:stretch>
        </p:blipFill>
        <p:spPr>
          <a:xfrm>
            <a:off x="434549" y="2102410"/>
            <a:ext cx="823031" cy="829128"/>
          </a:xfrm>
          <a:prstGeom prst="rect">
            <a:avLst/>
          </a:prstGeom>
        </p:spPr>
      </p:pic>
      <p:pic>
        <p:nvPicPr>
          <p:cNvPr id="90" name="Picture 89"/>
          <p:cNvPicPr>
            <a:picLocks noChangeAspect="1"/>
          </p:cNvPicPr>
          <p:nvPr/>
        </p:nvPicPr>
        <p:blipFill>
          <a:blip r:embed="rId11"/>
          <a:stretch>
            <a:fillRect/>
          </a:stretch>
        </p:blipFill>
        <p:spPr>
          <a:xfrm>
            <a:off x="586949" y="2254810"/>
            <a:ext cx="823031" cy="829128"/>
          </a:xfrm>
          <a:prstGeom prst="rect">
            <a:avLst/>
          </a:prstGeom>
        </p:spPr>
      </p:pic>
      <p:pic>
        <p:nvPicPr>
          <p:cNvPr id="91" name="Picture 90"/>
          <p:cNvPicPr>
            <a:picLocks noChangeAspect="1"/>
          </p:cNvPicPr>
          <p:nvPr/>
        </p:nvPicPr>
        <p:blipFill>
          <a:blip r:embed="rId11"/>
          <a:stretch>
            <a:fillRect/>
          </a:stretch>
        </p:blipFill>
        <p:spPr>
          <a:xfrm>
            <a:off x="739349" y="2407210"/>
            <a:ext cx="823031" cy="829128"/>
          </a:xfrm>
          <a:prstGeom prst="rect">
            <a:avLst/>
          </a:prstGeom>
        </p:spPr>
      </p:pic>
      <p:sp>
        <p:nvSpPr>
          <p:cNvPr id="115" name="Rectangle 114"/>
          <p:cNvSpPr/>
          <p:nvPr/>
        </p:nvSpPr>
        <p:spPr>
          <a:xfrm>
            <a:off x="-100622" y="4256167"/>
            <a:ext cx="1415772" cy="369332"/>
          </a:xfrm>
          <a:prstGeom prst="rect">
            <a:avLst/>
          </a:prstGeom>
        </p:spPr>
        <p:txBody>
          <a:bodyPr wrap="none">
            <a:spAutoFit/>
          </a:bodyPr>
          <a:lstStyle/>
          <a:p>
            <a:r>
              <a:rPr lang="en-US" dirty="0"/>
              <a:t>Developers </a:t>
            </a:r>
          </a:p>
        </p:txBody>
      </p:sp>
    </p:spTree>
    <p:extLst>
      <p:ext uri="{BB962C8B-B14F-4D97-AF65-F5344CB8AC3E}">
        <p14:creationId xmlns:p14="http://schemas.microsoft.com/office/powerpoint/2010/main" val="319044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P spid="72" grpId="0"/>
      <p:bldP spid="73" grpId="0"/>
      <p:bldP spid="74" grpId="0"/>
      <p:bldP spid="75" grpId="0"/>
      <p:bldP spid="7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82" y="832783"/>
            <a:ext cx="8985918" cy="544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7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6606" y="2270999"/>
            <a:ext cx="6257925" cy="1278731"/>
          </a:xfrm>
          <a:prstGeom prst="rect">
            <a:avLst/>
          </a:prstGeom>
        </p:spPr>
      </p:pic>
      <p:pic>
        <p:nvPicPr>
          <p:cNvPr id="2" name="Picture 1"/>
          <p:cNvPicPr>
            <a:picLocks noChangeAspect="1"/>
          </p:cNvPicPr>
          <p:nvPr/>
        </p:nvPicPr>
        <p:blipFill>
          <a:blip r:embed="rId3"/>
          <a:stretch>
            <a:fillRect/>
          </a:stretch>
        </p:blipFill>
        <p:spPr>
          <a:xfrm>
            <a:off x="640794" y="502919"/>
            <a:ext cx="1176575" cy="2390209"/>
          </a:xfrm>
          <a:prstGeom prst="rect">
            <a:avLst/>
          </a:prstGeom>
        </p:spPr>
      </p:pic>
      <p:pic>
        <p:nvPicPr>
          <p:cNvPr id="3" name="Picture 2"/>
          <p:cNvPicPr>
            <a:picLocks noChangeAspect="1"/>
          </p:cNvPicPr>
          <p:nvPr/>
        </p:nvPicPr>
        <p:blipFill>
          <a:blip r:embed="rId4"/>
          <a:stretch>
            <a:fillRect/>
          </a:stretch>
        </p:blipFill>
        <p:spPr>
          <a:xfrm>
            <a:off x="3069670" y="977980"/>
            <a:ext cx="3364706" cy="892969"/>
          </a:xfrm>
          <a:prstGeom prst="rect">
            <a:avLst/>
          </a:prstGeom>
        </p:spPr>
      </p:pic>
      <p:pic>
        <p:nvPicPr>
          <p:cNvPr id="6" name="Picture 5"/>
          <p:cNvPicPr>
            <a:picLocks noChangeAspect="1"/>
          </p:cNvPicPr>
          <p:nvPr/>
        </p:nvPicPr>
        <p:blipFill>
          <a:blip r:embed="rId5"/>
          <a:stretch>
            <a:fillRect/>
          </a:stretch>
        </p:blipFill>
        <p:spPr>
          <a:xfrm>
            <a:off x="3328989" y="3714036"/>
            <a:ext cx="2486025" cy="2636044"/>
          </a:xfrm>
          <a:prstGeom prst="rect">
            <a:avLst/>
          </a:prstGeom>
        </p:spPr>
      </p:pic>
      <p:pic>
        <p:nvPicPr>
          <p:cNvPr id="7" name="Picture 6"/>
          <p:cNvPicPr>
            <a:picLocks noChangeAspect="1"/>
          </p:cNvPicPr>
          <p:nvPr/>
        </p:nvPicPr>
        <p:blipFill>
          <a:blip r:embed="rId6"/>
          <a:stretch>
            <a:fillRect/>
          </a:stretch>
        </p:blipFill>
        <p:spPr>
          <a:xfrm>
            <a:off x="743665" y="2792492"/>
            <a:ext cx="7022306" cy="921544"/>
          </a:xfrm>
          <a:prstGeom prst="rect">
            <a:avLst/>
          </a:prstGeom>
        </p:spPr>
      </p:pic>
    </p:spTree>
    <p:extLst>
      <p:ext uri="{BB962C8B-B14F-4D97-AF65-F5344CB8AC3E}">
        <p14:creationId xmlns:p14="http://schemas.microsoft.com/office/powerpoint/2010/main" val="14270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6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17</a:t>
            </a:fld>
            <a:endParaRPr lang="en-US"/>
          </a:p>
        </p:txBody>
      </p:sp>
      <p:sp>
        <p:nvSpPr>
          <p:cNvPr id="7" name="Rounded Rectangle 6"/>
          <p:cNvSpPr>
            <a:spLocks noChangeAspect="1"/>
          </p:cNvSpPr>
          <p:nvPr/>
        </p:nvSpPr>
        <p:spPr>
          <a:xfrm>
            <a:off x="683214" y="354421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CHANGE MANAGEMENT</a:t>
            </a:r>
          </a:p>
        </p:txBody>
      </p:sp>
      <p:sp>
        <p:nvSpPr>
          <p:cNvPr id="8" name="Rounded Rectangle 7"/>
          <p:cNvSpPr>
            <a:spLocks noChangeAspect="1"/>
          </p:cNvSpPr>
          <p:nvPr/>
        </p:nvSpPr>
        <p:spPr>
          <a:xfrm>
            <a:off x="1645016" y="262683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TEST</a:t>
            </a:r>
            <a:r>
              <a:rPr lang="he-IL" sz="1100" dirty="0">
                <a:solidFill>
                  <a:schemeClr val="bg1"/>
                </a:solidFill>
                <a:latin typeface="Calibri"/>
                <a:cs typeface="Calibri"/>
              </a:rPr>
              <a:t/>
            </a:r>
            <a:br>
              <a:rPr lang="he-IL" sz="1100" dirty="0">
                <a:solidFill>
                  <a:schemeClr val="bg1"/>
                </a:solidFill>
                <a:latin typeface="Calibri"/>
                <a:cs typeface="Calibri"/>
              </a:rPr>
            </a:br>
            <a:r>
              <a:rPr lang="en-US" sz="1100" dirty="0">
                <a:solidFill>
                  <a:schemeClr val="bg1"/>
                </a:solidFill>
                <a:latin typeface="Calibri"/>
                <a:cs typeface="Calibri"/>
              </a:rPr>
              <a:t>AUTOMATION</a:t>
            </a:r>
          </a:p>
        </p:txBody>
      </p:sp>
      <p:sp>
        <p:nvSpPr>
          <p:cNvPr id="9" name="Rounded Rectangle 8"/>
          <p:cNvSpPr>
            <a:spLocks noChangeAspect="1"/>
          </p:cNvSpPr>
          <p:nvPr/>
        </p:nvSpPr>
        <p:spPr>
          <a:xfrm>
            <a:off x="2629806" y="172876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ARTIFACT REPOSITORY</a:t>
            </a:r>
          </a:p>
        </p:txBody>
      </p:sp>
      <p:sp>
        <p:nvSpPr>
          <p:cNvPr id="10" name="Rounded Rectangle 9"/>
          <p:cNvSpPr>
            <a:spLocks noChangeAspect="1"/>
          </p:cNvSpPr>
          <p:nvPr/>
        </p:nvSpPr>
        <p:spPr>
          <a:xfrm>
            <a:off x="4814127" y="1737280"/>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CONTINUOUS INTEGRATION</a:t>
            </a:r>
          </a:p>
          <a:p>
            <a:pPr algn="ctr">
              <a:lnSpc>
                <a:spcPct val="90000"/>
              </a:lnSpc>
              <a:spcAft>
                <a:spcPts val="400"/>
              </a:spcAft>
              <a:buClr>
                <a:srgbClr val="FFFFFF"/>
              </a:buClr>
            </a:pPr>
            <a:r>
              <a:rPr lang="en-US" sz="1100" dirty="0">
                <a:solidFill>
                  <a:schemeClr val="bg1"/>
                </a:solidFill>
                <a:latin typeface="Calibri"/>
                <a:cs typeface="Calibri"/>
              </a:rPr>
              <a:t>BUILD AUTOMATION </a:t>
            </a:r>
          </a:p>
        </p:txBody>
      </p:sp>
      <p:sp>
        <p:nvSpPr>
          <p:cNvPr id="11" name="Rounded Rectangle 10"/>
          <p:cNvSpPr>
            <a:spLocks noChangeAspect="1"/>
          </p:cNvSpPr>
          <p:nvPr/>
        </p:nvSpPr>
        <p:spPr>
          <a:xfrm>
            <a:off x="5855607" y="261272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CONFIGURATION MANAGEMENT</a:t>
            </a:r>
          </a:p>
        </p:txBody>
      </p:sp>
      <p:sp>
        <p:nvSpPr>
          <p:cNvPr id="12" name="Rounded Rectangle 11"/>
          <p:cNvSpPr>
            <a:spLocks noChangeAspect="1"/>
          </p:cNvSpPr>
          <p:nvPr/>
        </p:nvSpPr>
        <p:spPr>
          <a:xfrm>
            <a:off x="6767347" y="352819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INFRA PROVISIONING</a:t>
            </a:r>
          </a:p>
        </p:txBody>
      </p:sp>
      <p:grpSp>
        <p:nvGrpSpPr>
          <p:cNvPr id="18" name="Group 17"/>
          <p:cNvGrpSpPr/>
          <p:nvPr/>
        </p:nvGrpSpPr>
        <p:grpSpPr>
          <a:xfrm>
            <a:off x="2622837" y="1718087"/>
            <a:ext cx="1104000" cy="828000"/>
            <a:chOff x="205626" y="2896872"/>
            <a:chExt cx="1676847" cy="1307277"/>
          </a:xfrm>
        </p:grpSpPr>
        <p:sp>
          <p:nvSpPr>
            <p:cNvPr id="19" name="Rounded Rectangle 18"/>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23" name="Group 22"/>
          <p:cNvGrpSpPr/>
          <p:nvPr/>
        </p:nvGrpSpPr>
        <p:grpSpPr>
          <a:xfrm>
            <a:off x="4803200" y="1744525"/>
            <a:ext cx="1104000" cy="828000"/>
            <a:chOff x="4868447" y="1128890"/>
            <a:chExt cx="1676847" cy="1307274"/>
          </a:xfrm>
        </p:grpSpPr>
        <p:sp>
          <p:nvSpPr>
            <p:cNvPr id="24" name="Rounded Rectangle 23"/>
            <p:cNvSpPr/>
            <p:nvPr/>
          </p:nvSpPr>
          <p:spPr>
            <a:xfrm>
              <a:off x="4868447"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5" name="Picture 24" descr="http://siliconangle.com/files/2013/05/git-logo.jpg"/>
            <p:cNvPicPr>
              <a:picLocks noChangeAspect="1" noChangeArrowheads="1"/>
            </p:cNvPicPr>
            <p:nvPr/>
          </p:nvPicPr>
          <p:blipFill>
            <a:blip r:embed="rId5" cstate="screen"/>
            <a:srcRect/>
            <a:stretch>
              <a:fillRect/>
            </a:stretch>
          </p:blipFill>
          <p:spPr bwMode="auto">
            <a:xfrm>
              <a:off x="5104690" y="1212145"/>
              <a:ext cx="342900" cy="342900"/>
            </a:xfrm>
            <a:prstGeom prst="rect">
              <a:avLst/>
            </a:prstGeom>
            <a:noFill/>
            <a:ln w="9525">
              <a:noFill/>
            </a:ln>
          </p:spPr>
        </p:pic>
        <p:pic>
          <p:nvPicPr>
            <p:cNvPr id="26" name="Picture 18" descr="http://www.whitesourcesoftware.com/sites/default/files/maven_logo.gif"/>
            <p:cNvPicPr>
              <a:picLocks noChangeAspect="1" noChangeArrowheads="1"/>
            </p:cNvPicPr>
            <p:nvPr/>
          </p:nvPicPr>
          <p:blipFill>
            <a:blip r:embed="rId6" cstate="screen"/>
            <a:srcRect/>
            <a:stretch>
              <a:fillRect/>
            </a:stretch>
          </p:blipFill>
          <p:spPr bwMode="auto">
            <a:xfrm>
              <a:off x="5729116" y="1645413"/>
              <a:ext cx="609601" cy="406401"/>
            </a:xfrm>
            <a:prstGeom prst="rect">
              <a:avLst/>
            </a:prstGeom>
            <a:noFill/>
            <a:ln w="9525">
              <a:noFill/>
            </a:ln>
          </p:spPr>
        </p:pic>
        <p:grpSp>
          <p:nvGrpSpPr>
            <p:cNvPr id="27" name="Group 60"/>
            <p:cNvGrpSpPr/>
            <p:nvPr/>
          </p:nvGrpSpPr>
          <p:grpSpPr>
            <a:xfrm>
              <a:off x="5630632" y="1178280"/>
              <a:ext cx="609600" cy="381000"/>
              <a:chOff x="3581400" y="4171950"/>
              <a:chExt cx="909325" cy="533400"/>
            </a:xfrm>
          </p:grpSpPr>
          <p:pic>
            <p:nvPicPr>
              <p:cNvPr id="30" name="Picture 20" descr="File:Jenkins logo with title.svg"/>
              <p:cNvPicPr>
                <a:picLocks noChangeAspect="1" noChangeArrowheads="1"/>
              </p:cNvPicPr>
              <p:nvPr/>
            </p:nvPicPr>
            <p:blipFill>
              <a:blip r:embed="rId7" cstate="screen"/>
              <a:srcRect/>
              <a:stretch>
                <a:fillRect/>
              </a:stretch>
            </p:blipFill>
            <p:spPr bwMode="auto">
              <a:xfrm>
                <a:off x="3581400" y="4476750"/>
                <a:ext cx="909325" cy="228600"/>
              </a:xfrm>
              <a:prstGeom prst="rect">
                <a:avLst/>
              </a:prstGeom>
              <a:noFill/>
              <a:ln w="9525">
                <a:noFill/>
              </a:ln>
            </p:spPr>
          </p:pic>
          <p:pic>
            <p:nvPicPr>
              <p:cNvPr id="31" name="Picture 20" descr="File:Jenkins logo with title.svg"/>
              <p:cNvPicPr>
                <a:picLocks noChangeAspect="1" noChangeArrowheads="1"/>
              </p:cNvPicPr>
              <p:nvPr/>
            </p:nvPicPr>
            <p:blipFill>
              <a:blip r:embed="rId8" cstate="screen"/>
              <a:srcRect/>
              <a:stretch>
                <a:fillRect/>
              </a:stretch>
            </p:blipFill>
            <p:spPr bwMode="auto">
              <a:xfrm>
                <a:off x="3657600" y="4171950"/>
                <a:ext cx="304800" cy="390526"/>
              </a:xfrm>
              <a:prstGeom prst="rect">
                <a:avLst/>
              </a:prstGeom>
              <a:noFill/>
              <a:ln w="9525">
                <a:noFill/>
              </a:ln>
            </p:spPr>
          </p:pic>
        </p:grpSp>
        <p:pic>
          <p:nvPicPr>
            <p:cNvPr id="28" name="Picture 22" descr="http://upload.wikimedia.org/wikipedia/commons/9/94/Ant_logo_large.gif"/>
            <p:cNvPicPr>
              <a:picLocks noChangeAspect="1" noChangeArrowheads="1"/>
            </p:cNvPicPr>
            <p:nvPr/>
          </p:nvPicPr>
          <p:blipFill>
            <a:blip r:embed="rId9" cstate="screen"/>
            <a:srcRect/>
            <a:stretch>
              <a:fillRect/>
            </a:stretch>
          </p:blipFill>
          <p:spPr bwMode="auto">
            <a:xfrm>
              <a:off x="4996191" y="1645414"/>
              <a:ext cx="634441" cy="400700"/>
            </a:xfrm>
            <a:prstGeom prst="rect">
              <a:avLst/>
            </a:prstGeom>
            <a:noFill/>
            <a:ln w="9525">
              <a:noFill/>
            </a:ln>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sp>
        <p:nvSpPr>
          <p:cNvPr id="37" name="Title 1"/>
          <p:cNvSpPr>
            <a:spLocks noGrp="1"/>
          </p:cNvSpPr>
          <p:nvPr>
            <p:ph type="title"/>
          </p:nvPr>
        </p:nvSpPr>
        <p:spPr>
          <a:xfrm>
            <a:off x="457200" y="210318"/>
            <a:ext cx="8229600" cy="1091353"/>
          </a:xfrm>
        </p:spPr>
        <p:txBody>
          <a:bodyPr/>
          <a:lstStyle/>
          <a:p>
            <a:pPr algn="ctr"/>
            <a:r>
              <a:rPr lang="en-US" dirty="0"/>
              <a:t>DevOps Tools</a:t>
            </a:r>
          </a:p>
        </p:txBody>
      </p:sp>
      <p:grpSp>
        <p:nvGrpSpPr>
          <p:cNvPr id="38" name="Group 37"/>
          <p:cNvGrpSpPr/>
          <p:nvPr/>
        </p:nvGrpSpPr>
        <p:grpSpPr>
          <a:xfrm>
            <a:off x="1661451" y="4748536"/>
            <a:ext cx="738004" cy="949897"/>
            <a:chOff x="7730073" y="1243671"/>
            <a:chExt cx="855016" cy="1098210"/>
          </a:xfrm>
        </p:grpSpPr>
        <p:grpSp>
          <p:nvGrpSpPr>
            <p:cNvPr id="39" name="Group 38"/>
            <p:cNvGrpSpPr/>
            <p:nvPr/>
          </p:nvGrpSpPr>
          <p:grpSpPr>
            <a:xfrm>
              <a:off x="7730073" y="1243671"/>
              <a:ext cx="855016" cy="689757"/>
              <a:chOff x="3952151" y="4018752"/>
              <a:chExt cx="855016" cy="689757"/>
            </a:xfrm>
          </p:grpSpPr>
          <p:pic>
            <p:nvPicPr>
              <p:cNvPr id="42" name="Picture 41"/>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43" name="Picture 42"/>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40" name="Rectangle 39"/>
            <p:cNvSpPr/>
            <p:nvPr/>
          </p:nvSpPr>
          <p:spPr>
            <a:xfrm>
              <a:off x="7921550" y="1986049"/>
              <a:ext cx="511091" cy="355832"/>
            </a:xfrm>
            <a:prstGeom prst="rect">
              <a:avLst/>
            </a:prstGeom>
          </p:spPr>
          <p:txBody>
            <a:bodyPr wrap="none">
              <a:spAutoFit/>
            </a:bodyPr>
            <a:lstStyle/>
            <a:p>
              <a:pPr algn="ctr"/>
              <a:r>
                <a:rPr lang="en-US" sz="1400" dirty="0">
                  <a:latin typeface="Calibri"/>
                  <a:cs typeface="Calibri"/>
                </a:rPr>
                <a:t>INT</a:t>
              </a:r>
            </a:p>
          </p:txBody>
        </p:sp>
        <p:pic>
          <p:nvPicPr>
            <p:cNvPr id="41" name="Picture 40"/>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44" name="Group 43"/>
          <p:cNvGrpSpPr/>
          <p:nvPr/>
        </p:nvGrpSpPr>
        <p:grpSpPr>
          <a:xfrm>
            <a:off x="3227262" y="4734186"/>
            <a:ext cx="778300" cy="964247"/>
            <a:chOff x="5754056" y="1221926"/>
            <a:chExt cx="901701" cy="1114800"/>
          </a:xfrm>
        </p:grpSpPr>
        <p:sp>
          <p:nvSpPr>
            <p:cNvPr id="45" name="Rectangle 44"/>
            <p:cNvSpPr/>
            <p:nvPr/>
          </p:nvSpPr>
          <p:spPr>
            <a:xfrm>
              <a:off x="5930048" y="1980894"/>
              <a:ext cx="570521" cy="355832"/>
            </a:xfrm>
            <a:prstGeom prst="rect">
              <a:avLst/>
            </a:prstGeom>
          </p:spPr>
          <p:txBody>
            <a:bodyPr wrap="none">
              <a:spAutoFit/>
            </a:bodyPr>
            <a:lstStyle/>
            <a:p>
              <a:pPr algn="ctr"/>
              <a:r>
                <a:rPr lang="en-US" sz="1400" dirty="0">
                  <a:latin typeface="Calibri"/>
                  <a:cs typeface="Calibri"/>
                </a:rPr>
                <a:t>UAT</a:t>
              </a:r>
            </a:p>
          </p:txBody>
        </p:sp>
        <p:grpSp>
          <p:nvGrpSpPr>
            <p:cNvPr id="46" name="Group 45"/>
            <p:cNvGrpSpPr/>
            <p:nvPr/>
          </p:nvGrpSpPr>
          <p:grpSpPr>
            <a:xfrm>
              <a:off x="5754056" y="1221926"/>
              <a:ext cx="901701" cy="690078"/>
              <a:chOff x="3606949" y="4672490"/>
              <a:chExt cx="901701" cy="690078"/>
            </a:xfrm>
          </p:grpSpPr>
          <p:pic>
            <p:nvPicPr>
              <p:cNvPr id="48" name="Picture 47"/>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49" name="Picture 48"/>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0" name="Picture 49"/>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1" name="Picture 50"/>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47" name="Picture 46"/>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52" name="Group 51"/>
          <p:cNvGrpSpPr/>
          <p:nvPr/>
        </p:nvGrpSpPr>
        <p:grpSpPr>
          <a:xfrm>
            <a:off x="4614924" y="4741608"/>
            <a:ext cx="778300" cy="956824"/>
            <a:chOff x="5754056" y="1221926"/>
            <a:chExt cx="901701" cy="1106218"/>
          </a:xfrm>
        </p:grpSpPr>
        <p:sp>
          <p:nvSpPr>
            <p:cNvPr id="53" name="Rectangle 52"/>
            <p:cNvSpPr/>
            <p:nvPr/>
          </p:nvSpPr>
          <p:spPr>
            <a:xfrm>
              <a:off x="5899572" y="1972312"/>
              <a:ext cx="631473" cy="355832"/>
            </a:xfrm>
            <a:prstGeom prst="rect">
              <a:avLst/>
            </a:prstGeom>
          </p:spPr>
          <p:txBody>
            <a:bodyPr wrap="none">
              <a:spAutoFit/>
            </a:bodyPr>
            <a:lstStyle/>
            <a:p>
              <a:pPr algn="ctr"/>
              <a:r>
                <a:rPr lang="en-US" sz="1400" dirty="0">
                  <a:latin typeface="Calibri"/>
                  <a:cs typeface="Calibri"/>
                </a:rPr>
                <a:t>PERF</a:t>
              </a:r>
            </a:p>
          </p:txBody>
        </p:sp>
        <p:grpSp>
          <p:nvGrpSpPr>
            <p:cNvPr id="54" name="Group 53"/>
            <p:cNvGrpSpPr/>
            <p:nvPr/>
          </p:nvGrpSpPr>
          <p:grpSpPr>
            <a:xfrm>
              <a:off x="5754056" y="1221926"/>
              <a:ext cx="901701" cy="690078"/>
              <a:chOff x="3606949" y="4672490"/>
              <a:chExt cx="901701" cy="690078"/>
            </a:xfrm>
          </p:grpSpPr>
          <p:pic>
            <p:nvPicPr>
              <p:cNvPr id="56" name="Picture 55"/>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57" name="Picture 56"/>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8" name="Picture 57"/>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9" name="Picture 58"/>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55" name="Picture 54"/>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60" name="Group 59"/>
          <p:cNvGrpSpPr/>
          <p:nvPr/>
        </p:nvGrpSpPr>
        <p:grpSpPr>
          <a:xfrm>
            <a:off x="5979129" y="4630190"/>
            <a:ext cx="1426878" cy="1068245"/>
            <a:chOff x="7009634" y="4579962"/>
            <a:chExt cx="1653114" cy="1235035"/>
          </a:xfrm>
        </p:grpSpPr>
        <p:sp>
          <p:nvSpPr>
            <p:cNvPr id="61" name="Rectangle 60"/>
            <p:cNvSpPr/>
            <p:nvPr/>
          </p:nvSpPr>
          <p:spPr>
            <a:xfrm>
              <a:off x="7573102" y="5459165"/>
              <a:ext cx="700029" cy="355832"/>
            </a:xfrm>
            <a:prstGeom prst="rect">
              <a:avLst/>
            </a:prstGeom>
          </p:spPr>
          <p:txBody>
            <a:bodyPr wrap="none">
              <a:spAutoFit/>
            </a:bodyPr>
            <a:lstStyle/>
            <a:p>
              <a:pPr algn="ctr"/>
              <a:r>
                <a:rPr lang="en-US" sz="1400" dirty="0">
                  <a:latin typeface="Calibri"/>
                  <a:cs typeface="Calibri"/>
                </a:rPr>
                <a:t>PROD</a:t>
              </a:r>
            </a:p>
          </p:txBody>
        </p:sp>
        <p:grpSp>
          <p:nvGrpSpPr>
            <p:cNvPr id="62" name="Group 61"/>
            <p:cNvGrpSpPr/>
            <p:nvPr/>
          </p:nvGrpSpPr>
          <p:grpSpPr>
            <a:xfrm>
              <a:off x="7009634" y="4579962"/>
              <a:ext cx="1653114" cy="933794"/>
              <a:chOff x="7009634" y="4579962"/>
              <a:chExt cx="1653114" cy="933794"/>
            </a:xfrm>
          </p:grpSpPr>
          <p:grpSp>
            <p:nvGrpSpPr>
              <p:cNvPr id="63" name="Group 62"/>
              <p:cNvGrpSpPr/>
              <p:nvPr/>
            </p:nvGrpSpPr>
            <p:grpSpPr>
              <a:xfrm>
                <a:off x="7009634" y="4579962"/>
                <a:ext cx="1653114" cy="933794"/>
                <a:chOff x="7009634" y="4579962"/>
                <a:chExt cx="1653114" cy="933794"/>
              </a:xfrm>
            </p:grpSpPr>
            <p:grpSp>
              <p:nvGrpSpPr>
                <p:cNvPr id="65" name="Group 64"/>
                <p:cNvGrpSpPr/>
                <p:nvPr/>
              </p:nvGrpSpPr>
              <p:grpSpPr>
                <a:xfrm>
                  <a:off x="7663681" y="4579962"/>
                  <a:ext cx="999067" cy="416334"/>
                  <a:chOff x="7455388" y="4804943"/>
                  <a:chExt cx="999067" cy="416334"/>
                </a:xfrm>
              </p:grpSpPr>
              <p:pic>
                <p:nvPicPr>
                  <p:cNvPr id="81" name="Picture 80"/>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82" name="Picture 81"/>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83" name="Picture 82"/>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84" name="Picture 83"/>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66" name="Group 65"/>
                <p:cNvGrpSpPr/>
                <p:nvPr/>
              </p:nvGrpSpPr>
              <p:grpSpPr>
                <a:xfrm>
                  <a:off x="7522108" y="4759672"/>
                  <a:ext cx="999067" cy="416334"/>
                  <a:chOff x="7303740" y="4664136"/>
                  <a:chExt cx="999067" cy="416334"/>
                </a:xfrm>
              </p:grpSpPr>
              <p:pic>
                <p:nvPicPr>
                  <p:cNvPr id="77" name="Picture 76"/>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8" name="Picture 77"/>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9" name="Picture 78"/>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80" name="Picture 79"/>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7" name="Group 66"/>
                <p:cNvGrpSpPr/>
                <p:nvPr/>
              </p:nvGrpSpPr>
              <p:grpSpPr>
                <a:xfrm>
                  <a:off x="7183983" y="4928547"/>
                  <a:ext cx="999067" cy="416334"/>
                  <a:chOff x="7303740" y="4664136"/>
                  <a:chExt cx="999067" cy="416334"/>
                </a:xfrm>
              </p:grpSpPr>
              <p:pic>
                <p:nvPicPr>
                  <p:cNvPr id="73" name="Picture 72"/>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4" name="Picture 73"/>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5" name="Picture 74"/>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6" name="Picture 75"/>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8" name="Group 67"/>
                <p:cNvGrpSpPr/>
                <p:nvPr/>
              </p:nvGrpSpPr>
              <p:grpSpPr>
                <a:xfrm>
                  <a:off x="7009634" y="5097422"/>
                  <a:ext cx="999067" cy="416334"/>
                  <a:chOff x="7303740" y="4664136"/>
                  <a:chExt cx="999067" cy="416334"/>
                </a:xfrm>
              </p:grpSpPr>
              <p:pic>
                <p:nvPicPr>
                  <p:cNvPr id="69" name="Picture 68"/>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0" name="Picture 69"/>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1" name="Picture 70"/>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2" name="Picture 71"/>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64" name="Picture 63"/>
              <p:cNvPicPr>
                <a:picLocks noChangeAspect="1"/>
              </p:cNvPicPr>
              <p:nvPr/>
            </p:nvPicPr>
            <p:blipFill>
              <a:blip r:embed="rId1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85" name="Group 84"/>
          <p:cNvGrpSpPr/>
          <p:nvPr/>
        </p:nvGrpSpPr>
        <p:grpSpPr>
          <a:xfrm>
            <a:off x="2938069" y="2242938"/>
            <a:ext cx="2784560" cy="2269544"/>
            <a:chOff x="2260531" y="956230"/>
            <a:chExt cx="4803276" cy="4054578"/>
          </a:xfrm>
        </p:grpSpPr>
        <p:sp>
          <p:nvSpPr>
            <p:cNvPr id="86" name="Isosceles Triangle 85"/>
            <p:cNvSpPr/>
            <p:nvPr/>
          </p:nvSpPr>
          <p:spPr>
            <a:xfrm>
              <a:off x="2260531" y="956230"/>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87" name="Picture 86"/>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4185512" y="2479723"/>
              <a:ext cx="1005211" cy="866393"/>
            </a:xfrm>
            <a:prstGeom prst="rect">
              <a:avLst/>
            </a:prstGeom>
          </p:spPr>
        </p:pic>
        <p:sp>
          <p:nvSpPr>
            <p:cNvPr id="88" name="Rectangle 87"/>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solidFill>
                    <a:schemeClr val="bg1"/>
                  </a:solidFill>
                  <a:latin typeface="Calibri"/>
                  <a:cs typeface="Calibri"/>
                </a:rPr>
                <a:t>SDLC</a:t>
              </a:r>
            </a:p>
          </p:txBody>
        </p:sp>
        <p:sp>
          <p:nvSpPr>
            <p:cNvPr id="89" name="Pentagon 88"/>
            <p:cNvSpPr/>
            <p:nvPr/>
          </p:nvSpPr>
          <p:spPr>
            <a:xfrm rot="3436181">
              <a:off x="4672169" y="2733878"/>
              <a:ext cx="2172633" cy="191126"/>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Environment Data</a:t>
              </a:r>
            </a:p>
          </p:txBody>
        </p:sp>
        <p:sp>
          <p:nvSpPr>
            <p:cNvPr id="90" name="Rectangle 89"/>
            <p:cNvSpPr/>
            <p:nvPr/>
          </p:nvSpPr>
          <p:spPr>
            <a:xfrm rot="18129359">
              <a:off x="1887599" y="2932910"/>
              <a:ext cx="3000770" cy="191126"/>
            </a:xfrm>
            <a:prstGeom prst="rect">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Application Model</a:t>
              </a:r>
            </a:p>
          </p:txBody>
        </p:sp>
        <p:sp>
          <p:nvSpPr>
            <p:cNvPr id="91" name="Pentagon 90"/>
            <p:cNvSpPr/>
            <p:nvPr/>
          </p:nvSpPr>
          <p:spPr>
            <a:xfrm rot="10800000" flipV="1">
              <a:off x="3250428" y="4812862"/>
              <a:ext cx="2460087" cy="197946"/>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Release Data</a:t>
              </a:r>
            </a:p>
          </p:txBody>
        </p:sp>
      </p:grpSp>
      <p:grpSp>
        <p:nvGrpSpPr>
          <p:cNvPr id="92" name="Group 91"/>
          <p:cNvGrpSpPr/>
          <p:nvPr/>
        </p:nvGrpSpPr>
        <p:grpSpPr>
          <a:xfrm>
            <a:off x="1645016" y="2626837"/>
            <a:ext cx="1104000" cy="828000"/>
            <a:chOff x="1075654" y="535729"/>
            <a:chExt cx="1104000" cy="828000"/>
          </a:xfrm>
        </p:grpSpPr>
        <p:grpSp>
          <p:nvGrpSpPr>
            <p:cNvPr id="93" name="Group 92"/>
            <p:cNvGrpSpPr/>
            <p:nvPr/>
          </p:nvGrpSpPr>
          <p:grpSpPr>
            <a:xfrm>
              <a:off x="1075654" y="535729"/>
              <a:ext cx="1104000" cy="828000"/>
              <a:chOff x="1610836" y="1771969"/>
              <a:chExt cx="1104000" cy="828000"/>
            </a:xfrm>
          </p:grpSpPr>
          <p:grpSp>
            <p:nvGrpSpPr>
              <p:cNvPr id="95" name="Group 94"/>
              <p:cNvGrpSpPr/>
              <p:nvPr/>
            </p:nvGrpSpPr>
            <p:grpSpPr>
              <a:xfrm>
                <a:off x="1610836" y="1771969"/>
                <a:ext cx="1104000" cy="828000"/>
                <a:chOff x="4878737" y="4859271"/>
                <a:chExt cx="1676850" cy="1307278"/>
              </a:xfrm>
            </p:grpSpPr>
            <p:sp>
              <p:nvSpPr>
                <p:cNvPr id="97" name="Rounded Rectangle 9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chemeClr val="bg2"/>
                    </a:solidFill>
                    <a:cs typeface="Arial Unicode MS" pitchFamily="34" charset="-128"/>
                  </a:endParaRPr>
                </a:p>
              </p:txBody>
            </p:sp>
            <p:pic>
              <p:nvPicPr>
                <p:cNvPr id="98" name="Picture 9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99" name="Picture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85395" y="4987405"/>
                  <a:ext cx="745606" cy="514210"/>
                </a:xfrm>
                <a:prstGeom prst="rect">
                  <a:avLst/>
                </a:prstGeom>
                <a:ln w="9525">
                  <a:noFill/>
                </a:ln>
              </p:spPr>
            </p:pic>
          </p:grpSp>
          <p:pic>
            <p:nvPicPr>
              <p:cNvPr id="96" name="Picture 95"/>
              <p:cNvPicPr>
                <a:picLocks noChangeAspect="1"/>
              </p:cNvPicPr>
              <p:nvPr/>
            </p:nvPicPr>
            <p:blipFill>
              <a:blip r:embed="rId15"/>
              <a:stretch>
                <a:fillRect/>
              </a:stretch>
            </p:blipFill>
            <p:spPr>
              <a:xfrm>
                <a:off x="2088988" y="2152477"/>
                <a:ext cx="528942" cy="439507"/>
              </a:xfrm>
              <a:prstGeom prst="rect">
                <a:avLst/>
              </a:prstGeom>
            </p:spPr>
          </p:pic>
        </p:grpSp>
        <p:pic>
          <p:nvPicPr>
            <p:cNvPr id="94" name="Picture 9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3704" y="1049560"/>
              <a:ext cx="306025" cy="253947"/>
            </a:xfrm>
            <a:prstGeom prst="rect">
              <a:avLst/>
            </a:prstGeom>
          </p:spPr>
        </p:pic>
      </p:grpSp>
      <p:pic>
        <p:nvPicPr>
          <p:cNvPr id="100" name="Picture 99"/>
          <p:cNvPicPr>
            <a:picLocks noChangeAspect="1"/>
          </p:cNvPicPr>
          <p:nvPr/>
        </p:nvPicPr>
        <p:blipFill>
          <a:blip r:embed="rId17"/>
          <a:stretch>
            <a:fillRect/>
          </a:stretch>
        </p:blipFill>
        <p:spPr>
          <a:xfrm>
            <a:off x="5825139" y="2525714"/>
            <a:ext cx="1331755" cy="934821"/>
          </a:xfrm>
          <a:prstGeom prst="rect">
            <a:avLst/>
          </a:prstGeom>
        </p:spPr>
      </p:pic>
      <p:pic>
        <p:nvPicPr>
          <p:cNvPr id="1026" name="Picture 2" descr="https://wiki.jenkins-ci.org/download/attachments/2916393/logo.png?version=1&amp;modificationDate=13027539470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50879" y="1420928"/>
            <a:ext cx="604170" cy="836041"/>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Image result for chef 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64170" y="1812196"/>
            <a:ext cx="834169" cy="912392"/>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p:cNvGrpSpPr/>
          <p:nvPr/>
        </p:nvGrpSpPr>
        <p:grpSpPr>
          <a:xfrm>
            <a:off x="6181702" y="1420800"/>
            <a:ext cx="1047950" cy="369332"/>
            <a:chOff x="6181702" y="1420800"/>
            <a:chExt cx="1047950" cy="369332"/>
          </a:xfrm>
        </p:grpSpPr>
        <p:sp>
          <p:nvSpPr>
            <p:cNvPr id="6" name="Curved Down Arrow 5"/>
            <p:cNvSpPr/>
            <p:nvPr/>
          </p:nvSpPr>
          <p:spPr>
            <a:xfrm>
              <a:off x="6181702" y="1429936"/>
              <a:ext cx="1047950" cy="318697"/>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TextBox 100"/>
            <p:cNvSpPr txBox="1"/>
            <p:nvPr/>
          </p:nvSpPr>
          <p:spPr>
            <a:xfrm>
              <a:off x="6407607" y="1420800"/>
              <a:ext cx="556563" cy="369332"/>
            </a:xfrm>
            <a:prstGeom prst="rect">
              <a:avLst/>
            </a:prstGeom>
            <a:noFill/>
          </p:spPr>
          <p:txBody>
            <a:bodyPr wrap="none" rtlCol="0">
              <a:spAutoFit/>
            </a:bodyPr>
            <a:lstStyle/>
            <a:p>
              <a:r>
                <a:rPr lang="en-US" dirty="0"/>
                <a:t>API</a:t>
              </a:r>
            </a:p>
          </p:txBody>
        </p:sp>
      </p:grpSp>
      <p:grpSp>
        <p:nvGrpSpPr>
          <p:cNvPr id="1027" name="Group 1026"/>
          <p:cNvGrpSpPr/>
          <p:nvPr/>
        </p:nvGrpSpPr>
        <p:grpSpPr>
          <a:xfrm>
            <a:off x="1198795" y="1607078"/>
            <a:ext cx="792937" cy="1504788"/>
            <a:chOff x="1198795" y="1607078"/>
            <a:chExt cx="792937" cy="1504788"/>
          </a:xfrm>
        </p:grpSpPr>
        <p:sp>
          <p:nvSpPr>
            <p:cNvPr id="103" name="Curved Left Arrow 102"/>
            <p:cNvSpPr/>
            <p:nvPr/>
          </p:nvSpPr>
          <p:spPr>
            <a:xfrm rot="13204583">
              <a:off x="1444595" y="1607078"/>
              <a:ext cx="547137" cy="1504788"/>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TextBox 111"/>
            <p:cNvSpPr txBox="1"/>
            <p:nvPr/>
          </p:nvSpPr>
          <p:spPr>
            <a:xfrm>
              <a:off x="1198795" y="2124487"/>
              <a:ext cx="556563" cy="369332"/>
            </a:xfrm>
            <a:prstGeom prst="rect">
              <a:avLst/>
            </a:prstGeom>
            <a:noFill/>
          </p:spPr>
          <p:txBody>
            <a:bodyPr wrap="none" rtlCol="0">
              <a:spAutoFit/>
            </a:bodyPr>
            <a:lstStyle/>
            <a:p>
              <a:r>
                <a:rPr lang="en-US" dirty="0"/>
                <a:t>API</a:t>
              </a:r>
            </a:p>
          </p:txBody>
        </p:sp>
      </p:grpSp>
      <p:grpSp>
        <p:nvGrpSpPr>
          <p:cNvPr id="116" name="Group 115"/>
          <p:cNvGrpSpPr/>
          <p:nvPr/>
        </p:nvGrpSpPr>
        <p:grpSpPr>
          <a:xfrm>
            <a:off x="3227262" y="1017308"/>
            <a:ext cx="1548201" cy="489726"/>
            <a:chOff x="6181702" y="1420800"/>
            <a:chExt cx="1047950" cy="369332"/>
          </a:xfrm>
        </p:grpSpPr>
        <p:sp>
          <p:nvSpPr>
            <p:cNvPr id="117" name="Curved Down Arrow 116"/>
            <p:cNvSpPr/>
            <p:nvPr/>
          </p:nvSpPr>
          <p:spPr>
            <a:xfrm>
              <a:off x="6181702" y="1429936"/>
              <a:ext cx="1047950" cy="318697"/>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TextBox 117"/>
            <p:cNvSpPr txBox="1"/>
            <p:nvPr/>
          </p:nvSpPr>
          <p:spPr>
            <a:xfrm>
              <a:off x="6407607" y="1420800"/>
              <a:ext cx="556563" cy="369332"/>
            </a:xfrm>
            <a:prstGeom prst="rect">
              <a:avLst/>
            </a:prstGeom>
            <a:noFill/>
          </p:spPr>
          <p:txBody>
            <a:bodyPr wrap="none" rtlCol="0">
              <a:spAutoFit/>
            </a:bodyPr>
            <a:lstStyle/>
            <a:p>
              <a:r>
                <a:rPr lang="en-US" dirty="0"/>
                <a:t>API</a:t>
              </a:r>
            </a:p>
          </p:txBody>
        </p:sp>
      </p:grpSp>
      <p:grpSp>
        <p:nvGrpSpPr>
          <p:cNvPr id="114" name="Group 113"/>
          <p:cNvGrpSpPr/>
          <p:nvPr/>
        </p:nvGrpSpPr>
        <p:grpSpPr>
          <a:xfrm>
            <a:off x="7928989" y="2242938"/>
            <a:ext cx="630765" cy="1838038"/>
            <a:chOff x="7889727" y="2576188"/>
            <a:chExt cx="630765" cy="1504788"/>
          </a:xfrm>
        </p:grpSpPr>
        <p:sp>
          <p:nvSpPr>
            <p:cNvPr id="113" name="TextBox 112"/>
            <p:cNvSpPr txBox="1"/>
            <p:nvPr/>
          </p:nvSpPr>
          <p:spPr>
            <a:xfrm>
              <a:off x="7963929" y="3153434"/>
              <a:ext cx="556563" cy="369332"/>
            </a:xfrm>
            <a:prstGeom prst="rect">
              <a:avLst/>
            </a:prstGeom>
            <a:noFill/>
          </p:spPr>
          <p:txBody>
            <a:bodyPr wrap="none" rtlCol="0">
              <a:spAutoFit/>
            </a:bodyPr>
            <a:lstStyle/>
            <a:p>
              <a:r>
                <a:rPr lang="en-US" dirty="0"/>
                <a:t>API</a:t>
              </a:r>
            </a:p>
          </p:txBody>
        </p:sp>
        <p:sp>
          <p:nvSpPr>
            <p:cNvPr id="120" name="Curved Left Arrow 119"/>
            <p:cNvSpPr/>
            <p:nvPr/>
          </p:nvSpPr>
          <p:spPr>
            <a:xfrm>
              <a:off x="7889727" y="2576188"/>
              <a:ext cx="547137" cy="1504788"/>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5" name="Group 114"/>
          <p:cNvGrpSpPr/>
          <p:nvPr/>
        </p:nvGrpSpPr>
        <p:grpSpPr>
          <a:xfrm>
            <a:off x="207645" y="2708140"/>
            <a:ext cx="766168" cy="1504788"/>
            <a:chOff x="207645" y="2708140"/>
            <a:chExt cx="766168" cy="1504788"/>
          </a:xfrm>
        </p:grpSpPr>
        <p:sp>
          <p:nvSpPr>
            <p:cNvPr id="121" name="Curved Left Arrow 120"/>
            <p:cNvSpPr/>
            <p:nvPr/>
          </p:nvSpPr>
          <p:spPr>
            <a:xfrm rot="13204583">
              <a:off x="426676" y="2708140"/>
              <a:ext cx="547137" cy="1504788"/>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TextBox 121"/>
            <p:cNvSpPr txBox="1"/>
            <p:nvPr/>
          </p:nvSpPr>
          <p:spPr>
            <a:xfrm>
              <a:off x="207645" y="3176376"/>
              <a:ext cx="556563" cy="369332"/>
            </a:xfrm>
            <a:prstGeom prst="rect">
              <a:avLst/>
            </a:prstGeom>
            <a:noFill/>
          </p:spPr>
          <p:txBody>
            <a:bodyPr wrap="none" rtlCol="0">
              <a:spAutoFit/>
            </a:bodyPr>
            <a:lstStyle/>
            <a:p>
              <a:r>
                <a:rPr lang="en-US" dirty="0"/>
                <a:t>API</a:t>
              </a:r>
            </a:p>
          </p:txBody>
        </p:sp>
      </p:grpSp>
      <p:grpSp>
        <p:nvGrpSpPr>
          <p:cNvPr id="1025" name="Group 1024"/>
          <p:cNvGrpSpPr/>
          <p:nvPr/>
        </p:nvGrpSpPr>
        <p:grpSpPr>
          <a:xfrm>
            <a:off x="1271848" y="4594188"/>
            <a:ext cx="5928931" cy="1902693"/>
            <a:chOff x="1271848" y="4594188"/>
            <a:chExt cx="5928931" cy="1902693"/>
          </a:xfrm>
        </p:grpSpPr>
        <p:sp>
          <p:nvSpPr>
            <p:cNvPr id="111" name="TextBox 110"/>
            <p:cNvSpPr txBox="1"/>
            <p:nvPr/>
          </p:nvSpPr>
          <p:spPr>
            <a:xfrm>
              <a:off x="2689575" y="6127549"/>
              <a:ext cx="3253839" cy="369332"/>
            </a:xfrm>
            <a:prstGeom prst="rect">
              <a:avLst/>
            </a:prstGeom>
            <a:noFill/>
          </p:spPr>
          <p:txBody>
            <a:bodyPr wrap="none" rtlCol="0">
              <a:spAutoFit/>
            </a:bodyPr>
            <a:lstStyle/>
            <a:p>
              <a:r>
                <a:rPr lang="en-US" b="1" dirty="0">
                  <a:solidFill>
                    <a:srgbClr val="FF0000"/>
                  </a:solidFill>
                </a:rPr>
                <a:t>VERIZON BACKBONE - API </a:t>
              </a:r>
            </a:p>
          </p:txBody>
        </p:sp>
        <p:sp>
          <p:nvSpPr>
            <p:cNvPr id="110" name="Curved Down Arrow 109"/>
            <p:cNvSpPr/>
            <p:nvPr/>
          </p:nvSpPr>
          <p:spPr>
            <a:xfrm rot="10800000">
              <a:off x="1271848" y="4594188"/>
              <a:ext cx="5928931" cy="1451655"/>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p>
          </p:txBody>
        </p:sp>
      </p:grpSp>
      <p:pic>
        <p:nvPicPr>
          <p:cNvPr id="119" name="Picture 118"/>
          <p:cNvPicPr>
            <a:picLocks noChangeAspect="1"/>
          </p:cNvPicPr>
          <p:nvPr/>
        </p:nvPicPr>
        <p:blipFill>
          <a:blip r:embed="rId20"/>
          <a:stretch>
            <a:fillRect/>
          </a:stretch>
        </p:blipFill>
        <p:spPr>
          <a:xfrm>
            <a:off x="6705677" y="3506397"/>
            <a:ext cx="1228075" cy="926842"/>
          </a:xfrm>
          <a:prstGeom prst="rect">
            <a:avLst/>
          </a:prstGeom>
        </p:spPr>
      </p:pic>
      <p:grpSp>
        <p:nvGrpSpPr>
          <p:cNvPr id="1024" name="Group 1023"/>
          <p:cNvGrpSpPr/>
          <p:nvPr/>
        </p:nvGrpSpPr>
        <p:grpSpPr>
          <a:xfrm>
            <a:off x="683214" y="3557164"/>
            <a:ext cx="1104001" cy="836777"/>
            <a:chOff x="254520" y="894736"/>
            <a:chExt cx="1104001" cy="836777"/>
          </a:xfrm>
        </p:grpSpPr>
        <p:grpSp>
          <p:nvGrpSpPr>
            <p:cNvPr id="13" name="Group 12"/>
            <p:cNvGrpSpPr/>
            <p:nvPr/>
          </p:nvGrpSpPr>
          <p:grpSpPr>
            <a:xfrm>
              <a:off x="254520" y="894736"/>
              <a:ext cx="1104001" cy="836777"/>
              <a:chOff x="4886409" y="4859163"/>
              <a:chExt cx="1684387" cy="1450944"/>
            </a:xfrm>
          </p:grpSpPr>
          <p:sp>
            <p:nvSpPr>
              <p:cNvPr id="14" name="Rounded Rectangle 13"/>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5" name="Picture 1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6" name="Picture 1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 name="Picture 1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pic>
          <p:nvPicPr>
            <p:cNvPr id="126" name="Picture 125"/>
            <p:cNvPicPr>
              <a:picLocks noChangeAspect="1"/>
            </p:cNvPicPr>
            <p:nvPr/>
          </p:nvPicPr>
          <p:blipFill>
            <a:blip r:embed="rId24"/>
            <a:stretch>
              <a:fillRect/>
            </a:stretch>
          </p:blipFill>
          <p:spPr>
            <a:xfrm>
              <a:off x="307629" y="1230929"/>
              <a:ext cx="550588" cy="222086"/>
            </a:xfrm>
            <a:prstGeom prst="rect">
              <a:avLst/>
            </a:prstGeom>
          </p:spPr>
        </p:pic>
      </p:grpSp>
      <p:sp>
        <p:nvSpPr>
          <p:cNvPr id="2" name="TextBox 1">
            <a:extLst>
              <a:ext uri="{FF2B5EF4-FFF2-40B4-BE49-F238E27FC236}">
                <a16:creationId xmlns:a16="http://schemas.microsoft.com/office/drawing/2014/main" xmlns="" id="{D1286754-FB45-43D7-9645-002E6987F1E9}"/>
              </a:ext>
            </a:extLst>
          </p:cNvPr>
          <p:cNvSpPr txBox="1"/>
          <p:nvPr/>
        </p:nvSpPr>
        <p:spPr>
          <a:xfrm>
            <a:off x="878642" y="3459177"/>
            <a:ext cx="582211" cy="369332"/>
          </a:xfrm>
          <a:prstGeom prst="rect">
            <a:avLst/>
          </a:prstGeom>
          <a:noFill/>
        </p:spPr>
        <p:txBody>
          <a:bodyPr wrap="none" rtlCol="0">
            <a:spAutoFit/>
          </a:bodyPr>
          <a:lstStyle/>
          <a:p>
            <a:r>
              <a:rPr lang="en-US" dirty="0">
                <a:solidFill>
                  <a:schemeClr val="accent3">
                    <a:lumMod val="75000"/>
                  </a:schemeClr>
                </a:solidFill>
              </a:rPr>
              <a:t>ITIL</a:t>
            </a:r>
          </a:p>
        </p:txBody>
      </p:sp>
    </p:spTree>
    <p:extLst>
      <p:ext uri="{BB962C8B-B14F-4D97-AF65-F5344CB8AC3E}">
        <p14:creationId xmlns:p14="http://schemas.microsoft.com/office/powerpoint/2010/main" val="222694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1000" fill="hold"/>
                                        <p:tgtEl>
                                          <p:spTgt spid="1026"/>
                                        </p:tgtEl>
                                        <p:attrNameLst>
                                          <p:attrName>ppt_w</p:attrName>
                                        </p:attrNameLst>
                                      </p:cBhvr>
                                      <p:tavLst>
                                        <p:tav tm="0">
                                          <p:val>
                                            <p:fltVal val="0"/>
                                          </p:val>
                                        </p:tav>
                                        <p:tav tm="100000">
                                          <p:val>
                                            <p:strVal val="#ppt_w"/>
                                          </p:val>
                                        </p:tav>
                                      </p:tavLst>
                                    </p:anim>
                                    <p:anim calcmode="lin" valueType="num">
                                      <p:cBhvr>
                                        <p:cTn id="21" dur="1000" fill="hold"/>
                                        <p:tgtEl>
                                          <p:spTgt spid="1026"/>
                                        </p:tgtEl>
                                        <p:attrNameLst>
                                          <p:attrName>ppt_h</p:attrName>
                                        </p:attrNameLst>
                                      </p:cBhvr>
                                      <p:tavLst>
                                        <p:tav tm="0">
                                          <p:val>
                                            <p:fltVal val="0"/>
                                          </p:val>
                                        </p:tav>
                                        <p:tav tm="100000">
                                          <p:val>
                                            <p:strVal val="#ppt_h"/>
                                          </p:val>
                                        </p:tav>
                                      </p:tavLst>
                                    </p:anim>
                                    <p:anim calcmode="lin" valueType="num">
                                      <p:cBhvr>
                                        <p:cTn id="22" dur="1000" fill="hold"/>
                                        <p:tgtEl>
                                          <p:spTgt spid="1026"/>
                                        </p:tgtEl>
                                        <p:attrNameLst>
                                          <p:attrName>style.rotation</p:attrName>
                                        </p:attrNameLst>
                                      </p:cBhvr>
                                      <p:tavLst>
                                        <p:tav tm="0">
                                          <p:val>
                                            <p:fltVal val="90"/>
                                          </p:val>
                                        </p:tav>
                                        <p:tav tm="100000">
                                          <p:val>
                                            <p:fltVal val="0"/>
                                          </p:val>
                                        </p:tav>
                                      </p:tavLst>
                                    </p:anim>
                                    <p:animEffect transition="in" filter="fade">
                                      <p:cBhvr>
                                        <p:cTn id="23" dur="10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par>
                                <p:cTn id="29" presetID="10" presetClass="entr" presetSubtype="0"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06"/>
                                        </p:tgtEl>
                                        <p:attrNameLst>
                                          <p:attrName>style.visibility</p:attrName>
                                        </p:attrNameLst>
                                      </p:cBhvr>
                                      <p:to>
                                        <p:strVal val="visible"/>
                                      </p:to>
                                    </p:set>
                                    <p:anim calcmode="lin" valueType="num">
                                      <p:cBhvr>
                                        <p:cTn id="36" dur="1000" fill="hold"/>
                                        <p:tgtEl>
                                          <p:spTgt spid="106"/>
                                        </p:tgtEl>
                                        <p:attrNameLst>
                                          <p:attrName>ppt_w</p:attrName>
                                        </p:attrNameLst>
                                      </p:cBhvr>
                                      <p:tavLst>
                                        <p:tav tm="0">
                                          <p:val>
                                            <p:fltVal val="0"/>
                                          </p:val>
                                        </p:tav>
                                        <p:tav tm="100000">
                                          <p:val>
                                            <p:strVal val="#ppt_w"/>
                                          </p:val>
                                        </p:tav>
                                      </p:tavLst>
                                    </p:anim>
                                    <p:anim calcmode="lin" valueType="num">
                                      <p:cBhvr>
                                        <p:cTn id="37" dur="1000" fill="hold"/>
                                        <p:tgtEl>
                                          <p:spTgt spid="106"/>
                                        </p:tgtEl>
                                        <p:attrNameLst>
                                          <p:attrName>ppt_h</p:attrName>
                                        </p:attrNameLst>
                                      </p:cBhvr>
                                      <p:tavLst>
                                        <p:tav tm="0">
                                          <p:val>
                                            <p:fltVal val="0"/>
                                          </p:val>
                                        </p:tav>
                                        <p:tav tm="100000">
                                          <p:val>
                                            <p:strVal val="#ppt_h"/>
                                          </p:val>
                                        </p:tav>
                                      </p:tavLst>
                                    </p:anim>
                                    <p:anim calcmode="lin" valueType="num">
                                      <p:cBhvr>
                                        <p:cTn id="38" dur="1000" fill="hold"/>
                                        <p:tgtEl>
                                          <p:spTgt spid="106"/>
                                        </p:tgtEl>
                                        <p:attrNameLst>
                                          <p:attrName>style.rotation</p:attrName>
                                        </p:attrNameLst>
                                      </p:cBhvr>
                                      <p:tavLst>
                                        <p:tav tm="0">
                                          <p:val>
                                            <p:fltVal val="90"/>
                                          </p:val>
                                        </p:tav>
                                        <p:tav tm="100000">
                                          <p:val>
                                            <p:fltVal val="0"/>
                                          </p:val>
                                        </p:tav>
                                      </p:tavLst>
                                    </p:anim>
                                    <p:animEffect transition="in" filter="fade">
                                      <p:cBhvr>
                                        <p:cTn id="39" dur="1000"/>
                                        <p:tgtEl>
                                          <p:spTgt spid="10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par>
                                <p:cTn id="45" presetID="10" presetClass="entr" presetSubtype="0" fill="hold" nodeType="withEffect">
                                  <p:stCondLst>
                                    <p:cond delay="20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500"/>
                                        <p:tgtEl>
                                          <p:spTgt spid="119"/>
                                        </p:tgtEl>
                                      </p:cBhvr>
                                    </p:animEffect>
                                  </p:childTnLst>
                                </p:cTn>
                              </p:par>
                            </p:childTnLst>
                          </p:cTn>
                        </p:par>
                        <p:par>
                          <p:cTn id="48" fill="hold">
                            <p:stCondLst>
                              <p:cond delay="700"/>
                            </p:stCondLst>
                            <p:childTnLst>
                              <p:par>
                                <p:cTn id="49" presetID="10" presetClass="entr" presetSubtype="0" fill="hold" nodeType="afterEffect">
                                  <p:stCondLst>
                                    <p:cond delay="0"/>
                                  </p:stCondLst>
                                  <p:childTnLst>
                                    <p:set>
                                      <p:cBhvr>
                                        <p:cTn id="50" dur="1" fill="hold">
                                          <p:stCondLst>
                                            <p:cond delay="0"/>
                                          </p:stCondLst>
                                        </p:cTn>
                                        <p:tgtEl>
                                          <p:spTgt spid="1025"/>
                                        </p:tgtEl>
                                        <p:attrNameLst>
                                          <p:attrName>style.visibility</p:attrName>
                                        </p:attrNameLst>
                                      </p:cBhvr>
                                      <p:to>
                                        <p:strVal val="visible"/>
                                      </p:to>
                                    </p:set>
                                    <p:animEffect transition="in" filter="fade">
                                      <p:cBhvr>
                                        <p:cTn id="51" dur="500"/>
                                        <p:tgtEl>
                                          <p:spTgt spid="1025"/>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024"/>
                                        </p:tgtEl>
                                        <p:attrNameLst>
                                          <p:attrName>style.visibility</p:attrName>
                                        </p:attrNameLst>
                                      </p:cBhvr>
                                      <p:to>
                                        <p:strVal val="visible"/>
                                      </p:to>
                                    </p:set>
                                    <p:animEffect transition="in" filter="fade">
                                      <p:cBhvr>
                                        <p:cTn id="55" dur="500"/>
                                        <p:tgtEl>
                                          <p:spTgt spid="1024"/>
                                        </p:tgtEl>
                                      </p:cBhvr>
                                    </p:animEffect>
                                  </p:childTnLst>
                                </p:cTn>
                              </p:par>
                            </p:childTnLst>
                          </p:cTn>
                        </p:par>
                        <p:par>
                          <p:cTn id="56" fill="hold">
                            <p:stCondLst>
                              <p:cond delay="1700"/>
                            </p:stCondLst>
                            <p:childTnLst>
                              <p:par>
                                <p:cTn id="57" presetID="10" presetClass="entr" presetSubtype="0" fill="hold" nodeType="afterEffect">
                                  <p:stCondLst>
                                    <p:cond delay="0"/>
                                  </p:stCondLst>
                                  <p:childTnLst>
                                    <p:set>
                                      <p:cBhvr>
                                        <p:cTn id="58" dur="1" fill="hold">
                                          <p:stCondLst>
                                            <p:cond delay="0"/>
                                          </p:stCondLst>
                                        </p:cTn>
                                        <p:tgtEl>
                                          <p:spTgt spid="115"/>
                                        </p:tgtEl>
                                        <p:attrNameLst>
                                          <p:attrName>style.visibility</p:attrName>
                                        </p:attrNameLst>
                                      </p:cBhvr>
                                      <p:to>
                                        <p:strVal val="visible"/>
                                      </p:to>
                                    </p:set>
                                    <p:animEffect transition="in" filter="fade">
                                      <p:cBhvr>
                                        <p:cTn id="59" dur="500"/>
                                        <p:tgtEl>
                                          <p:spTgt spid="115"/>
                                        </p:tgtEl>
                                      </p:cBhvr>
                                    </p:animEffect>
                                  </p:childTnLst>
                                </p:cTn>
                              </p:par>
                            </p:childTnLst>
                          </p:cTn>
                        </p:par>
                        <p:par>
                          <p:cTn id="60" fill="hold">
                            <p:stCondLst>
                              <p:cond delay="2200"/>
                            </p:stCondLst>
                            <p:childTnLst>
                              <p:par>
                                <p:cTn id="61" presetID="10" presetClass="entr" presetSubtype="0" fill="hold" nodeType="after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childTnLst>
                          </p:cTn>
                        </p:par>
                        <p:par>
                          <p:cTn id="64" fill="hold">
                            <p:stCondLst>
                              <p:cond delay="2700"/>
                            </p:stCondLst>
                            <p:childTnLst>
                              <p:par>
                                <p:cTn id="65" presetID="10" presetClass="entr" presetSubtype="0" fill="hold" nodeType="afterEffect">
                                  <p:stCondLst>
                                    <p:cond delay="1000"/>
                                  </p:stCondLst>
                                  <p:childTnLst>
                                    <p:set>
                                      <p:cBhvr>
                                        <p:cTn id="66" dur="1" fill="hold">
                                          <p:stCondLst>
                                            <p:cond delay="0"/>
                                          </p:stCondLst>
                                        </p:cTn>
                                        <p:tgtEl>
                                          <p:spTgt spid="1027"/>
                                        </p:tgtEl>
                                        <p:attrNameLst>
                                          <p:attrName>style.visibility</p:attrName>
                                        </p:attrNameLst>
                                      </p:cBhvr>
                                      <p:to>
                                        <p:strVal val="visible"/>
                                      </p:to>
                                    </p:set>
                                    <p:animEffect transition="in" filter="fade">
                                      <p:cBhvr>
                                        <p:cTn id="6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39825" y="5225200"/>
            <a:ext cx="6864350" cy="777932"/>
          </a:xfrm>
          <a:prstGeom prst="rect">
            <a:avLst/>
          </a:prstGeom>
          <a:solidFill>
            <a:schemeClr val="bg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sz="1351"/>
          </a:p>
        </p:txBody>
      </p:sp>
      <p:sp>
        <p:nvSpPr>
          <p:cNvPr id="7" name="Rounded Rectangle 6"/>
          <p:cNvSpPr/>
          <p:nvPr/>
        </p:nvSpPr>
        <p:spPr>
          <a:xfrm>
            <a:off x="3826438"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SECURITY</a:t>
            </a:r>
          </a:p>
        </p:txBody>
      </p:sp>
      <p:pic>
        <p:nvPicPr>
          <p:cNvPr id="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3226725"/>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03" y="3191073"/>
            <a:ext cx="585575" cy="585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453" y="3864228"/>
            <a:ext cx="46839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test</a:t>
            </a:r>
          </a:p>
        </p:txBody>
      </p:sp>
      <p:sp>
        <p:nvSpPr>
          <p:cNvPr id="11" name="TextBox 10"/>
          <p:cNvSpPr txBox="1"/>
          <p:nvPr/>
        </p:nvSpPr>
        <p:spPr>
          <a:xfrm>
            <a:off x="4781369" y="3864228"/>
            <a:ext cx="1040157"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acceptance</a:t>
            </a:r>
          </a:p>
        </p:txBody>
      </p:sp>
      <p:sp>
        <p:nvSpPr>
          <p:cNvPr id="12" name="TextBox 11"/>
          <p:cNvSpPr txBox="1"/>
          <p:nvPr/>
        </p:nvSpPr>
        <p:spPr>
          <a:xfrm>
            <a:off x="6352593" y="3850214"/>
            <a:ext cx="99815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nl-BE" sz="1351" dirty="0">
                <a:latin typeface="Tahoma" pitchFamily="34" charset="0"/>
                <a:ea typeface="Tahoma" pitchFamily="34" charset="0"/>
                <a:cs typeface="Tahoma" pitchFamily="34" charset="0"/>
              </a:rPr>
              <a:t>production</a:t>
            </a:r>
          </a:p>
        </p:txBody>
      </p:sp>
      <p:sp>
        <p:nvSpPr>
          <p:cNvPr id="13" name="TextBox 12"/>
          <p:cNvSpPr txBox="1"/>
          <p:nvPr/>
        </p:nvSpPr>
        <p:spPr>
          <a:xfrm>
            <a:off x="1861017" y="2971378"/>
            <a:ext cx="906475" cy="277127"/>
          </a:xfrm>
          <a:prstGeom prst="rect">
            <a:avLst/>
          </a:prstGeom>
          <a:noFill/>
        </p:spPr>
        <p:txBody>
          <a:bodyPr wrap="square" rtlCol="0">
            <a:spAutoFit/>
          </a:bodyPr>
          <a:lstStyle/>
          <a:p>
            <a:pPr algn="ctr"/>
            <a:r>
              <a:rPr lang="nl-BE" sz="1201" dirty="0"/>
              <a:t>artifact</a:t>
            </a:r>
            <a:endParaRPr lang="nl-BE" sz="1351" dirty="0"/>
          </a:p>
        </p:txBody>
      </p:sp>
      <p:pic>
        <p:nvPicPr>
          <p:cNvPr id="14" name="Picture 23" descr="Apps kex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81" y="1953041"/>
            <a:ext cx="824847" cy="8248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57971" y="1682092"/>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16" name="Rounded Rectangle 15"/>
          <p:cNvSpPr/>
          <p:nvPr/>
        </p:nvSpPr>
        <p:spPr>
          <a:xfrm>
            <a:off x="4945514"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NETWORK</a:t>
            </a:r>
          </a:p>
        </p:txBody>
      </p:sp>
      <p:sp>
        <p:nvSpPr>
          <p:cNvPr id="18" name="Rounded Rectangle 17"/>
          <p:cNvSpPr/>
          <p:nvPr/>
        </p:nvSpPr>
        <p:spPr>
          <a:xfrm>
            <a:off x="3476831"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AppServ</a:t>
            </a:r>
          </a:p>
        </p:txBody>
      </p:sp>
      <p:sp>
        <p:nvSpPr>
          <p:cNvPr id="19" name="Rounded Rectangle 18"/>
          <p:cNvSpPr/>
          <p:nvPr/>
        </p:nvSpPr>
        <p:spPr>
          <a:xfrm>
            <a:off x="4607313"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WebServ</a:t>
            </a:r>
          </a:p>
        </p:txBody>
      </p:sp>
      <p:sp>
        <p:nvSpPr>
          <p:cNvPr id="20" name="Rounded Rectangle 19"/>
          <p:cNvSpPr/>
          <p:nvPr/>
        </p:nvSpPr>
        <p:spPr>
          <a:xfrm>
            <a:off x="5762694"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DB</a:t>
            </a:r>
          </a:p>
        </p:txBody>
      </p:sp>
      <p:sp>
        <p:nvSpPr>
          <p:cNvPr id="21" name="Rounded Rectangle 20"/>
          <p:cNvSpPr/>
          <p:nvPr/>
        </p:nvSpPr>
        <p:spPr>
          <a:xfrm>
            <a:off x="3924226"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LB</a:t>
            </a:r>
          </a:p>
        </p:txBody>
      </p:sp>
      <p:sp>
        <p:nvSpPr>
          <p:cNvPr id="22" name="Rounded Rectangle 21"/>
          <p:cNvSpPr/>
          <p:nvPr/>
        </p:nvSpPr>
        <p:spPr>
          <a:xfrm>
            <a:off x="6074629"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800" dirty="0"/>
              <a:t>DATA MANAMGEMENT</a:t>
            </a:r>
          </a:p>
        </p:txBody>
      </p:sp>
      <p:sp>
        <p:nvSpPr>
          <p:cNvPr id="23" name="Rounded Rectangle 22"/>
          <p:cNvSpPr/>
          <p:nvPr/>
        </p:nvSpPr>
        <p:spPr>
          <a:xfrm>
            <a:off x="5046455"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00" dirty="0"/>
              <a:t>Authentication</a:t>
            </a:r>
          </a:p>
        </p:txBody>
      </p:sp>
      <p:sp>
        <p:nvSpPr>
          <p:cNvPr id="24" name="Rounded Rectangle 23"/>
          <p:cNvSpPr/>
          <p:nvPr/>
        </p:nvSpPr>
        <p:spPr>
          <a:xfrm>
            <a:off x="6191861"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Portal</a:t>
            </a:r>
          </a:p>
        </p:txBody>
      </p:sp>
      <p:sp>
        <p:nvSpPr>
          <p:cNvPr id="25" name="Rounded Rectangle 24"/>
          <p:cNvSpPr/>
          <p:nvPr/>
        </p:nvSpPr>
        <p:spPr>
          <a:xfrm>
            <a:off x="6880905"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Engines</a:t>
            </a:r>
          </a:p>
        </p:txBody>
      </p:sp>
      <p:sp>
        <p:nvSpPr>
          <p:cNvPr id="26" name="Arc 25"/>
          <p:cNvSpPr/>
          <p:nvPr/>
        </p:nvSpPr>
        <p:spPr>
          <a:xfrm rot="21075433">
            <a:off x="2940428" y="3190013"/>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27" name="Arc 26"/>
          <p:cNvSpPr/>
          <p:nvPr/>
        </p:nvSpPr>
        <p:spPr>
          <a:xfrm rot="19057645">
            <a:off x="5471991" y="3506318"/>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pic>
        <p:nvPicPr>
          <p:cNvPr id="2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80" y="3967290"/>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161" y="3931639"/>
            <a:ext cx="585575" cy="5855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4655839"/>
            <a:ext cx="485265" cy="485265"/>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1153783" y="3321761"/>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1</a:t>
            </a:r>
          </a:p>
        </p:txBody>
      </p:sp>
      <p:sp>
        <p:nvSpPr>
          <p:cNvPr id="32" name="Rounded Rectangle 31"/>
          <p:cNvSpPr/>
          <p:nvPr/>
        </p:nvSpPr>
        <p:spPr>
          <a:xfrm>
            <a:off x="1153783" y="406232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2</a:t>
            </a:r>
          </a:p>
        </p:txBody>
      </p:sp>
      <p:sp>
        <p:nvSpPr>
          <p:cNvPr id="33" name="Rounded Rectangle 32"/>
          <p:cNvSpPr/>
          <p:nvPr/>
        </p:nvSpPr>
        <p:spPr>
          <a:xfrm>
            <a:off x="1167704" y="475087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3</a:t>
            </a:r>
          </a:p>
        </p:txBody>
      </p:sp>
      <p:sp>
        <p:nvSpPr>
          <p:cNvPr id="34" name="Arc 33"/>
          <p:cNvSpPr/>
          <p:nvPr/>
        </p:nvSpPr>
        <p:spPr>
          <a:xfrm rot="19057645">
            <a:off x="4119644" y="3530982"/>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38" name="Title 10"/>
          <p:cNvSpPr txBox="1">
            <a:spLocks/>
          </p:cNvSpPr>
          <p:nvPr/>
        </p:nvSpPr>
        <p:spPr bwMode="gray">
          <a:xfrm>
            <a:off x="1232235" y="324838"/>
            <a:ext cx="6409232" cy="549386"/>
          </a:xfrm>
          <a:prstGeom prst="rect">
            <a:avLst/>
          </a:prstGeom>
        </p:spPr>
        <p:txBody>
          <a:bodyPr vert="horz" lIns="0" tIns="0" rIns="0" bIns="0" rtlCol="0" anchor="b" anchorCtr="0">
            <a:normAutofit fontScale="85000" lnSpcReduction="10000"/>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nl-BE" sz="3003" dirty="0"/>
              <a:t>Application Delivery – A Day In The Life </a:t>
            </a:r>
            <a:endParaRPr lang="en-US" sz="3003" dirty="0"/>
          </a:p>
        </p:txBody>
      </p:sp>
      <p:pic>
        <p:nvPicPr>
          <p:cNvPr id="39" name="Picture 3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99971" y="4344247"/>
            <a:ext cx="343218" cy="457626"/>
          </a:xfrm>
          <a:prstGeom prst="rect">
            <a:avLst/>
          </a:prstGeom>
        </p:spPr>
      </p:pic>
      <p:grpSp>
        <p:nvGrpSpPr>
          <p:cNvPr id="40" name="Group 39"/>
          <p:cNvGrpSpPr/>
          <p:nvPr/>
        </p:nvGrpSpPr>
        <p:grpSpPr>
          <a:xfrm>
            <a:off x="5086827" y="4344247"/>
            <a:ext cx="572029" cy="457626"/>
            <a:chOff x="5257800" y="3486150"/>
            <a:chExt cx="762000" cy="457202"/>
          </a:xfrm>
        </p:grpSpPr>
        <p:pic>
          <p:nvPicPr>
            <p:cNvPr id="41" name="Picture 4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257800" y="3486150"/>
              <a:ext cx="457200" cy="457202"/>
            </a:xfrm>
            <a:prstGeom prst="rect">
              <a:avLst/>
            </a:prstGeom>
          </p:spPr>
        </p:pic>
        <p:pic>
          <p:nvPicPr>
            <p:cNvPr id="42" name="Picture 41"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62600" y="3486150"/>
              <a:ext cx="457200" cy="457202"/>
            </a:xfrm>
            <a:prstGeom prst="rect">
              <a:avLst/>
            </a:prstGeom>
          </p:spPr>
        </p:pic>
      </p:grpSp>
      <p:grpSp>
        <p:nvGrpSpPr>
          <p:cNvPr id="43" name="Group 42"/>
          <p:cNvGrpSpPr/>
          <p:nvPr/>
        </p:nvGrpSpPr>
        <p:grpSpPr>
          <a:xfrm>
            <a:off x="6345291" y="4267977"/>
            <a:ext cx="1029653" cy="915249"/>
            <a:chOff x="6934200" y="3409950"/>
            <a:chExt cx="1371600" cy="914402"/>
          </a:xfrm>
        </p:grpSpPr>
        <p:pic>
          <p:nvPicPr>
            <p:cNvPr id="44" name="Picture 43"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409950"/>
              <a:ext cx="457200" cy="457202"/>
            </a:xfrm>
            <a:prstGeom prst="rect">
              <a:avLst/>
            </a:prstGeom>
          </p:spPr>
        </p:pic>
        <p:pic>
          <p:nvPicPr>
            <p:cNvPr id="45" name="Picture 44"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409950"/>
              <a:ext cx="457200" cy="457202"/>
            </a:xfrm>
            <a:prstGeom prst="rect">
              <a:avLst/>
            </a:prstGeom>
          </p:spPr>
        </p:pic>
        <p:pic>
          <p:nvPicPr>
            <p:cNvPr id="46" name="Picture 45"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409950"/>
              <a:ext cx="457200" cy="457202"/>
            </a:xfrm>
            <a:prstGeom prst="rect">
              <a:avLst/>
            </a:prstGeom>
          </p:spPr>
        </p:pic>
        <p:pic>
          <p:nvPicPr>
            <p:cNvPr id="47" name="Picture 46"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409950"/>
              <a:ext cx="457200" cy="457202"/>
            </a:xfrm>
            <a:prstGeom prst="rect">
              <a:avLst/>
            </a:prstGeom>
          </p:spPr>
        </p:pic>
        <p:pic>
          <p:nvPicPr>
            <p:cNvPr id="48" name="Picture 47"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867150"/>
              <a:ext cx="457200" cy="457202"/>
            </a:xfrm>
            <a:prstGeom prst="rect">
              <a:avLst/>
            </a:prstGeom>
          </p:spPr>
        </p:pic>
        <p:pic>
          <p:nvPicPr>
            <p:cNvPr id="49" name="Picture 4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867150"/>
              <a:ext cx="457200" cy="457202"/>
            </a:xfrm>
            <a:prstGeom prst="rect">
              <a:avLst/>
            </a:prstGeom>
          </p:spPr>
        </p:pic>
        <p:pic>
          <p:nvPicPr>
            <p:cNvPr id="50" name="Picture 49"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867150"/>
              <a:ext cx="457200" cy="457202"/>
            </a:xfrm>
            <a:prstGeom prst="rect">
              <a:avLst/>
            </a:prstGeom>
          </p:spPr>
        </p:pic>
        <p:pic>
          <p:nvPicPr>
            <p:cNvPr id="51" name="Picture 5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867150"/>
              <a:ext cx="457200" cy="457202"/>
            </a:xfrm>
            <a:prstGeom prst="rect">
              <a:avLst/>
            </a:prstGeom>
          </p:spPr>
        </p:pic>
      </p:grpSp>
      <p:grpSp>
        <p:nvGrpSpPr>
          <p:cNvPr id="63" name="Group 62"/>
          <p:cNvGrpSpPr/>
          <p:nvPr/>
        </p:nvGrpSpPr>
        <p:grpSpPr>
          <a:xfrm>
            <a:off x="3175365" y="5267322"/>
            <a:ext cx="6227781" cy="1049631"/>
            <a:chOff x="434706" y="4893439"/>
            <a:chExt cx="11406992" cy="2069941"/>
          </a:xfrm>
        </p:grpSpPr>
        <p:sp>
          <p:nvSpPr>
            <p:cNvPr id="64" name="Arc 63"/>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p:cNvGrpSpPr/>
            <p:nvPr/>
          </p:nvGrpSpPr>
          <p:grpSpPr>
            <a:xfrm>
              <a:off x="434706" y="4893439"/>
              <a:ext cx="11406992" cy="2069941"/>
              <a:chOff x="434706" y="4826410"/>
              <a:chExt cx="11406992" cy="2069941"/>
            </a:xfrm>
          </p:grpSpPr>
          <p:grpSp>
            <p:nvGrpSpPr>
              <p:cNvPr id="66" name="Group 65"/>
              <p:cNvGrpSpPr/>
              <p:nvPr/>
            </p:nvGrpSpPr>
            <p:grpSpPr>
              <a:xfrm>
                <a:off x="3035945" y="5349887"/>
                <a:ext cx="2682688" cy="1546464"/>
                <a:chOff x="5100521" y="5023777"/>
                <a:chExt cx="2682688" cy="1658762"/>
              </a:xfrm>
            </p:grpSpPr>
            <p:pic>
              <p:nvPicPr>
                <p:cNvPr id="74" name="Picture 4" descr="Image result for cloud provid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verizon col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434706" y="5153092"/>
                <a:ext cx="1642178" cy="1412298"/>
                <a:chOff x="380932" y="5060433"/>
                <a:chExt cx="1903749" cy="1595168"/>
              </a:xfrm>
            </p:grpSpPr>
            <p:pic>
              <p:nvPicPr>
                <p:cNvPr id="72" name="Picture 12" descr="Image result for vmwa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Image result for virtual machine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a:t>Hybrid-IT</a:t>
                </a:r>
              </a:p>
            </p:txBody>
          </p:sp>
          <p:sp>
            <p:nvSpPr>
              <p:cNvPr id="69" name="Arc 68"/>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1" name="Picture 14" descr="San Francisco, Colocation Services.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8" name="Picture 4" descr="Image result for operating system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5994" y="2989013"/>
            <a:ext cx="735532" cy="5511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tree computer scienc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06303" y="1166302"/>
            <a:ext cx="998208" cy="743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13" dur="2000" fill="hold"/>
                                        <p:tgtEl>
                                          <p:spTgt spid="8"/>
                                        </p:tgtEl>
                                        <p:attrNameLst>
                                          <p:attrName>ppt_x</p:attrName>
                                          <p:attrName>ppt_y</p:attrName>
                                        </p:attrNameLst>
                                      </p:cBhvr>
                                      <p:rCtr x="5851" y="-116"/>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4000"/>
                            </p:stCondLst>
                            <p:childTnLst>
                              <p:par>
                                <p:cTn id="28"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29" dur="2000" fill="hold"/>
                                        <p:tgtEl>
                                          <p:spTgt spid="28"/>
                                        </p:tgtEl>
                                        <p:attrNameLst>
                                          <p:attrName>ppt_x</p:attrName>
                                          <p:attrName>ppt_y</p:attrName>
                                        </p:attrNameLst>
                                      </p:cBhvr>
                                      <p:rCtr x="5851" y="-116"/>
                                    </p:animMotion>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65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6500"/>
                            </p:stCondLst>
                            <p:childTnLst>
                              <p:par>
                                <p:cTn id="38" presetID="63" presetClass="path" presetSubtype="0" repeatCount="indefinite" accel="50000" decel="50000" fill="hold" nodeType="afterEffect">
                                  <p:stCondLst>
                                    <p:cond delay="0"/>
                                  </p:stCondLst>
                                  <p:childTnLst>
                                    <p:animMotion origin="layout" path="M 3.05556E-6 3.51526E-7 L 0.11718 -0.11933 " pathEditMode="relative" rAng="0" ptsTypes="AA">
                                      <p:cBhvr>
                                        <p:cTn id="39" dur="2000" fill="hold"/>
                                        <p:tgtEl>
                                          <p:spTgt spid="30"/>
                                        </p:tgtEl>
                                        <p:attrNameLst>
                                          <p:attrName>ppt_x</p:attrName>
                                          <p:attrName>ppt_y</p:attrName>
                                        </p:attrNameLst>
                                      </p:cBhvr>
                                      <p:rCtr x="5851" y="-5967"/>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021174" y="3748167"/>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39" name="Rectangle 38"/>
          <p:cNvSpPr/>
          <p:nvPr/>
        </p:nvSpPr>
        <p:spPr>
          <a:xfrm>
            <a:off x="2021174" y="3808134"/>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0" name="Rectangle 39"/>
          <p:cNvSpPr/>
          <p:nvPr/>
        </p:nvSpPr>
        <p:spPr>
          <a:xfrm>
            <a:off x="2021174" y="3868101"/>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1" name="Rectangle 40"/>
          <p:cNvSpPr/>
          <p:nvPr/>
        </p:nvSpPr>
        <p:spPr>
          <a:xfrm>
            <a:off x="386345" y="3839213"/>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2" name="Rectangle 41"/>
          <p:cNvSpPr/>
          <p:nvPr/>
        </p:nvSpPr>
        <p:spPr>
          <a:xfrm>
            <a:off x="474039" y="3839213"/>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3" name="Rectangle 42"/>
          <p:cNvSpPr/>
          <p:nvPr/>
        </p:nvSpPr>
        <p:spPr>
          <a:xfrm>
            <a:off x="565347" y="3841594"/>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grpSp>
        <p:nvGrpSpPr>
          <p:cNvPr id="44" name="Group 43"/>
          <p:cNvGrpSpPr/>
          <p:nvPr/>
        </p:nvGrpSpPr>
        <p:grpSpPr>
          <a:xfrm>
            <a:off x="2360123" y="3366781"/>
            <a:ext cx="2251722" cy="680279"/>
            <a:chOff x="156308" y="2774461"/>
            <a:chExt cx="8831384" cy="981014"/>
          </a:xfrm>
        </p:grpSpPr>
        <p:sp>
          <p:nvSpPr>
            <p:cNvPr id="45" name="Rectangle 44"/>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QA/TEST</a:t>
              </a:r>
            </a:p>
          </p:txBody>
        </p:sp>
        <p:sp>
          <p:nvSpPr>
            <p:cNvPr id="46" name="Trapezoid 45"/>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47" name="Group 46"/>
          <p:cNvGrpSpPr/>
          <p:nvPr/>
        </p:nvGrpSpPr>
        <p:grpSpPr>
          <a:xfrm>
            <a:off x="97589" y="3366781"/>
            <a:ext cx="2251722" cy="680279"/>
            <a:chOff x="156308" y="2774461"/>
            <a:chExt cx="8831384" cy="981014"/>
          </a:xfrm>
        </p:grpSpPr>
        <p:sp>
          <p:nvSpPr>
            <p:cNvPr id="48" name="Rectangle 47"/>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DEV</a:t>
              </a:r>
            </a:p>
          </p:txBody>
        </p:sp>
        <p:sp>
          <p:nvSpPr>
            <p:cNvPr id="49" name="Trapezoid 48"/>
            <p:cNvSpPr/>
            <p:nvPr/>
          </p:nvSpPr>
          <p:spPr>
            <a:xfrm>
              <a:off x="573545" y="2774461"/>
              <a:ext cx="8006156" cy="801077"/>
            </a:xfrm>
            <a:prstGeom prst="trapezoid">
              <a:avLst>
                <a:gd name="adj" fmla="val 63823"/>
              </a:avLst>
            </a:prstGeom>
            <a:solidFill>
              <a:srgbClr val="324D5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grpSp>
      <p:grpSp>
        <p:nvGrpSpPr>
          <p:cNvPr id="86" name="Group 85"/>
          <p:cNvGrpSpPr/>
          <p:nvPr/>
        </p:nvGrpSpPr>
        <p:grpSpPr>
          <a:xfrm>
            <a:off x="6885190" y="3366775"/>
            <a:ext cx="2251722" cy="680279"/>
            <a:chOff x="156308" y="2774461"/>
            <a:chExt cx="8831384" cy="981017"/>
          </a:xfrm>
        </p:grpSpPr>
        <p:sp>
          <p:nvSpPr>
            <p:cNvPr id="87" name="Rectangle 86"/>
            <p:cNvSpPr/>
            <p:nvPr/>
          </p:nvSpPr>
          <p:spPr>
            <a:xfrm>
              <a:off x="156308" y="3632568"/>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PRODUCTION</a:t>
              </a:r>
            </a:p>
          </p:txBody>
        </p:sp>
        <p:sp>
          <p:nvSpPr>
            <p:cNvPr id="88" name="Trapezoid 87"/>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89" name="Group 88"/>
          <p:cNvGrpSpPr/>
          <p:nvPr/>
        </p:nvGrpSpPr>
        <p:grpSpPr>
          <a:xfrm>
            <a:off x="4622657" y="3366781"/>
            <a:ext cx="2251722" cy="680279"/>
            <a:chOff x="156308" y="2774461"/>
            <a:chExt cx="8831384" cy="981014"/>
          </a:xfrm>
        </p:grpSpPr>
        <p:sp>
          <p:nvSpPr>
            <p:cNvPr id="90" name="Rectangle 89"/>
            <p:cNvSpPr/>
            <p:nvPr/>
          </p:nvSpPr>
          <p:spPr>
            <a:xfrm>
              <a:off x="156308" y="3632565"/>
              <a:ext cx="8831384" cy="122910"/>
            </a:xfrm>
            <a:prstGeom prst="rect">
              <a:avLst/>
            </a:prstGeom>
            <a:no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PRE-PROD</a:t>
              </a:r>
            </a:p>
          </p:txBody>
        </p:sp>
        <p:sp>
          <p:nvSpPr>
            <p:cNvPr id="91" name="Trapezoid 90"/>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cxnSp>
        <p:nvCxnSpPr>
          <p:cNvPr id="92" name="Straight Arrow Connector 91"/>
          <p:cNvCxnSpPr/>
          <p:nvPr/>
        </p:nvCxnSpPr>
        <p:spPr>
          <a:xfrm>
            <a:off x="1817670" y="3644193"/>
            <a:ext cx="50683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4407380" y="3172555"/>
            <a:ext cx="455171" cy="267059"/>
            <a:chOff x="6250264" y="2430436"/>
            <a:chExt cx="657016" cy="385486"/>
          </a:xfrm>
        </p:grpSpPr>
        <p:grpSp>
          <p:nvGrpSpPr>
            <p:cNvPr id="94" name="Group 93"/>
            <p:cNvGrpSpPr/>
            <p:nvPr/>
          </p:nvGrpSpPr>
          <p:grpSpPr>
            <a:xfrm>
              <a:off x="6250264" y="2430436"/>
              <a:ext cx="385486" cy="385486"/>
              <a:chOff x="6250264" y="2278980"/>
              <a:chExt cx="536941" cy="536941"/>
            </a:xfrm>
          </p:grpSpPr>
          <p:sp>
            <p:nvSpPr>
              <p:cNvPr id="96" name="Oval 95"/>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97" name="Straight Connector 96"/>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99"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100" name="Arc 99"/>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95" name="Rounded Rectangle 94"/>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a:t>
              </a:r>
              <a:r>
                <a:rPr lang="en-US" sz="700" dirty="0">
                  <a:solidFill>
                    <a:schemeClr val="accent4"/>
                  </a:solidFill>
                  <a:cs typeface="Arial" pitchFamily="34" charset="0"/>
                </a:rPr>
                <a:t>  </a:t>
              </a:r>
            </a:p>
          </p:txBody>
        </p:sp>
      </p:grpSp>
      <p:sp>
        <p:nvSpPr>
          <p:cNvPr id="101" name="Rectangle 100"/>
          <p:cNvSpPr/>
          <p:nvPr/>
        </p:nvSpPr>
        <p:spPr>
          <a:xfrm>
            <a:off x="1195471" y="2673591"/>
            <a:ext cx="3620428" cy="186405"/>
          </a:xfrm>
          <a:prstGeom prst="rect">
            <a:avLst/>
          </a:prstGeom>
          <a:solidFill>
            <a:schemeClr val="tx1">
              <a:lumMod val="50000"/>
            </a:schemeClr>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1">
                    <a:alpha val="85000"/>
                  </a:schemeClr>
                </a:solidFill>
                <a:cs typeface="Arial" pitchFamily="34" charset="0"/>
              </a:rPr>
              <a:t>Work Time</a:t>
            </a:r>
          </a:p>
        </p:txBody>
      </p:sp>
      <p:sp>
        <p:nvSpPr>
          <p:cNvPr id="102" name="Rectangle 101"/>
          <p:cNvSpPr/>
          <p:nvPr/>
        </p:nvSpPr>
        <p:spPr>
          <a:xfrm>
            <a:off x="1195471" y="2870711"/>
            <a:ext cx="6860100" cy="192460"/>
          </a:xfrm>
          <a:prstGeom prst="rect">
            <a:avLst/>
          </a:prstGeom>
          <a:solidFill>
            <a:schemeClr val="accent4"/>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2">
                    <a:alpha val="85000"/>
                  </a:schemeClr>
                </a:solidFill>
                <a:cs typeface="Arial" pitchFamily="34" charset="0"/>
              </a:rPr>
              <a:t>Wait Time</a:t>
            </a:r>
          </a:p>
        </p:txBody>
      </p:sp>
      <p:grpSp>
        <p:nvGrpSpPr>
          <p:cNvPr id="103" name="Group 102"/>
          <p:cNvGrpSpPr/>
          <p:nvPr/>
        </p:nvGrpSpPr>
        <p:grpSpPr>
          <a:xfrm>
            <a:off x="8235659" y="2457254"/>
            <a:ext cx="589566" cy="514879"/>
            <a:chOff x="8434271" y="2733514"/>
            <a:chExt cx="589566" cy="514879"/>
          </a:xfrm>
        </p:grpSpPr>
        <p:pic>
          <p:nvPicPr>
            <p:cNvPr id="104" name="Picture 103" descr="Thought_Leadership_2_customer_experience_v1.eps"/>
            <p:cNvPicPr>
              <a:picLocks noChangeAspect="1"/>
            </p:cNvPicPr>
            <p:nvPr/>
          </p:nvPicPr>
          <p:blipFill rotWithShape="1">
            <a:blip r:embed="rId2"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105" name="Rounded Rectangle 10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grpSp>
      <p:pic>
        <p:nvPicPr>
          <p:cNvPr id="106" name="Picture 2" descr="C:\Users\amele01\AppData\Local\Microsoft\Windows\Temporary Internet Files\Content.IE5\T36CE1LC\11971059721317182066mcol_bomb.svg.thumb[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8420792" y="3047863"/>
            <a:ext cx="250079" cy="32935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5" descr="C:\Users\amele01\AppData\Local\Microsoft\Windows\Temporary Internet Files\Content.IE5\BD6OVT2Z\explosion-cartoon-15346-large[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60892" y="2926805"/>
            <a:ext cx="313242" cy="350500"/>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 107"/>
          <p:cNvGrpSpPr/>
          <p:nvPr/>
        </p:nvGrpSpPr>
        <p:grpSpPr>
          <a:xfrm>
            <a:off x="97245" y="3172555"/>
            <a:ext cx="406340" cy="267059"/>
            <a:chOff x="6250264" y="2430436"/>
            <a:chExt cx="586531" cy="385486"/>
          </a:xfrm>
        </p:grpSpPr>
        <p:grpSp>
          <p:nvGrpSpPr>
            <p:cNvPr id="109" name="Group 108"/>
            <p:cNvGrpSpPr/>
            <p:nvPr/>
          </p:nvGrpSpPr>
          <p:grpSpPr>
            <a:xfrm>
              <a:off x="6250264" y="2430436"/>
              <a:ext cx="385486" cy="385486"/>
              <a:chOff x="6250264" y="2278980"/>
              <a:chExt cx="536941" cy="536941"/>
            </a:xfrm>
          </p:grpSpPr>
          <p:sp>
            <p:nvSpPr>
              <p:cNvPr id="111" name="Arc 110"/>
              <p:cNvSpPr/>
              <p:nvPr/>
            </p:nvSpPr>
            <p:spPr>
              <a:xfrm>
                <a:off x="6250264" y="2278980"/>
                <a:ext cx="536941" cy="536941"/>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cs typeface="Arial Unicode MS" pitchFamily="34" charset="-128"/>
                </a:endParaRPr>
              </a:p>
            </p:txBody>
          </p:sp>
          <p:sp>
            <p:nvSpPr>
              <p:cNvPr id="112" name="Oval 111"/>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cxnSp>
            <p:nvCxnSpPr>
              <p:cNvPr id="113" name="Straight Connector 112"/>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H="1">
                <a:off x="6437061" y="2549554"/>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15"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grpSp>
        <p:sp>
          <p:nvSpPr>
            <p:cNvPr id="110" name="Rounded Rectangle 109"/>
            <p:cNvSpPr/>
            <p:nvPr/>
          </p:nvSpPr>
          <p:spPr>
            <a:xfrm>
              <a:off x="6466252" y="2615778"/>
              <a:ext cx="370543"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IDLE TIME  </a:t>
              </a:r>
            </a:p>
          </p:txBody>
        </p:sp>
      </p:grpSp>
      <p:sp>
        <p:nvSpPr>
          <p:cNvPr id="116" name="Rectangle 115"/>
          <p:cNvSpPr/>
          <p:nvPr/>
        </p:nvSpPr>
        <p:spPr>
          <a:xfrm>
            <a:off x="2982210" y="2667293"/>
            <a:ext cx="447831" cy="19899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7" name="Rectangle 116"/>
          <p:cNvSpPr/>
          <p:nvPr/>
        </p:nvSpPr>
        <p:spPr>
          <a:xfrm>
            <a:off x="3695858" y="2855031"/>
            <a:ext cx="873250" cy="223823"/>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8" name="Rectangle 117"/>
          <p:cNvSpPr/>
          <p:nvPr/>
        </p:nvSpPr>
        <p:spPr>
          <a:xfrm>
            <a:off x="2559557" y="2666627"/>
            <a:ext cx="426270" cy="2003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9" name="Rectangle 118"/>
          <p:cNvSpPr/>
          <p:nvPr/>
        </p:nvSpPr>
        <p:spPr>
          <a:xfrm>
            <a:off x="3033877" y="2857008"/>
            <a:ext cx="661980" cy="219866"/>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0" name="Rectangle 119"/>
          <p:cNvSpPr/>
          <p:nvPr/>
        </p:nvSpPr>
        <p:spPr>
          <a:xfrm>
            <a:off x="2205861" y="2666629"/>
            <a:ext cx="360188"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1" name="Rectangle 120"/>
          <p:cNvSpPr/>
          <p:nvPr/>
        </p:nvSpPr>
        <p:spPr>
          <a:xfrm>
            <a:off x="2566050" y="2863305"/>
            <a:ext cx="467827"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2" name="Rectangle 121"/>
          <p:cNvSpPr/>
          <p:nvPr/>
        </p:nvSpPr>
        <p:spPr>
          <a:xfrm>
            <a:off x="3421163" y="2673591"/>
            <a:ext cx="498648" cy="18640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3" name="Rectangle 122"/>
          <p:cNvSpPr/>
          <p:nvPr/>
        </p:nvSpPr>
        <p:spPr>
          <a:xfrm>
            <a:off x="4569110" y="2861326"/>
            <a:ext cx="1003194"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4" name="Rectangle 123"/>
          <p:cNvSpPr/>
          <p:nvPr/>
        </p:nvSpPr>
        <p:spPr>
          <a:xfrm>
            <a:off x="3911899" y="2667722"/>
            <a:ext cx="434896"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5" name="Rectangle 124"/>
          <p:cNvSpPr/>
          <p:nvPr/>
        </p:nvSpPr>
        <p:spPr>
          <a:xfrm>
            <a:off x="5569540" y="2861326"/>
            <a:ext cx="1476843"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6" name="Rectangle 125"/>
          <p:cNvSpPr/>
          <p:nvPr/>
        </p:nvSpPr>
        <p:spPr>
          <a:xfrm>
            <a:off x="1944608" y="2666629"/>
            <a:ext cx="275731"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7" name="Rectangle 126"/>
          <p:cNvSpPr/>
          <p:nvPr/>
        </p:nvSpPr>
        <p:spPr>
          <a:xfrm>
            <a:off x="1944608" y="2863305"/>
            <a:ext cx="769216"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8" name="Rectangle 127"/>
          <p:cNvSpPr/>
          <p:nvPr/>
        </p:nvSpPr>
        <p:spPr>
          <a:xfrm>
            <a:off x="4343608" y="2667722"/>
            <a:ext cx="489838"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9" name="Rectangle 128"/>
          <p:cNvSpPr/>
          <p:nvPr/>
        </p:nvSpPr>
        <p:spPr>
          <a:xfrm>
            <a:off x="7038617" y="2861326"/>
            <a:ext cx="1016955"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30" name="Rounded Rectangle 129"/>
          <p:cNvSpPr/>
          <p:nvPr/>
        </p:nvSpPr>
        <p:spPr>
          <a:xfrm>
            <a:off x="464143" y="3566459"/>
            <a:ext cx="1359259" cy="154656"/>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80000"/>
              </a:lnSpc>
            </a:pPr>
            <a:r>
              <a:rPr lang="en-US" sz="1000" b="1" dirty="0">
                <a:solidFill>
                  <a:schemeClr val="accent4"/>
                </a:solidFill>
                <a:cs typeface="Arial" pitchFamily="34" charset="0"/>
              </a:rPr>
              <a:t>Code | Integrate | Build</a:t>
            </a:r>
          </a:p>
        </p:txBody>
      </p:sp>
      <p:grpSp>
        <p:nvGrpSpPr>
          <p:cNvPr id="131" name="Group 130"/>
          <p:cNvGrpSpPr/>
          <p:nvPr/>
        </p:nvGrpSpPr>
        <p:grpSpPr>
          <a:xfrm>
            <a:off x="655375" y="3406345"/>
            <a:ext cx="328595" cy="122384"/>
            <a:chOff x="601600" y="3227900"/>
            <a:chExt cx="328595" cy="122384"/>
          </a:xfrm>
        </p:grpSpPr>
        <p:pic>
          <p:nvPicPr>
            <p:cNvPr id="132" name="Picture 131"/>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601600" y="3227900"/>
              <a:ext cx="121961" cy="122384"/>
            </a:xfrm>
            <a:prstGeom prst="rect">
              <a:avLst/>
            </a:prstGeom>
          </p:spPr>
        </p:pic>
        <p:sp>
          <p:nvSpPr>
            <p:cNvPr id="133" name="Rounded Rectangle 132"/>
            <p:cNvSpPr/>
            <p:nvPr/>
          </p:nvSpPr>
          <p:spPr>
            <a:xfrm>
              <a:off x="708738" y="3231538"/>
              <a:ext cx="221457" cy="114052"/>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IDE</a:t>
              </a:r>
            </a:p>
          </p:txBody>
        </p:sp>
      </p:grpSp>
      <p:grpSp>
        <p:nvGrpSpPr>
          <p:cNvPr id="134" name="Group 133"/>
          <p:cNvGrpSpPr/>
          <p:nvPr/>
        </p:nvGrpSpPr>
        <p:grpSpPr>
          <a:xfrm>
            <a:off x="1040560" y="3400545"/>
            <a:ext cx="412635" cy="133984"/>
            <a:chOff x="986785" y="3227901"/>
            <a:chExt cx="412635" cy="133984"/>
          </a:xfrm>
        </p:grpSpPr>
        <p:pic>
          <p:nvPicPr>
            <p:cNvPr id="135" name="Picture 134"/>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986785" y="3227901"/>
              <a:ext cx="121961" cy="122383"/>
            </a:xfrm>
            <a:prstGeom prst="rect">
              <a:avLst/>
            </a:prstGeom>
          </p:spPr>
        </p:pic>
        <p:sp>
          <p:nvSpPr>
            <p:cNvPr id="136" name="Rounded Rectangle 135"/>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SCM</a:t>
              </a:r>
            </a:p>
          </p:txBody>
        </p:sp>
      </p:grpSp>
      <p:grpSp>
        <p:nvGrpSpPr>
          <p:cNvPr id="137" name="Group 136"/>
          <p:cNvGrpSpPr/>
          <p:nvPr/>
        </p:nvGrpSpPr>
        <p:grpSpPr>
          <a:xfrm>
            <a:off x="1486032" y="3406347"/>
            <a:ext cx="288880" cy="122383"/>
            <a:chOff x="1432258" y="3227901"/>
            <a:chExt cx="288880" cy="122383"/>
          </a:xfrm>
        </p:grpSpPr>
        <p:pic>
          <p:nvPicPr>
            <p:cNvPr id="138" name="Picture 137"/>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1432258" y="3227901"/>
              <a:ext cx="121961" cy="122383"/>
            </a:xfrm>
            <a:prstGeom prst="rect">
              <a:avLst/>
            </a:prstGeom>
          </p:spPr>
        </p:pic>
        <p:sp>
          <p:nvSpPr>
            <p:cNvPr id="139" name="Rounded Rectangle 138"/>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CI</a:t>
              </a:r>
            </a:p>
          </p:txBody>
        </p:sp>
      </p:grpSp>
      <p:grpSp>
        <p:nvGrpSpPr>
          <p:cNvPr id="140" name="Group 139"/>
          <p:cNvGrpSpPr/>
          <p:nvPr/>
        </p:nvGrpSpPr>
        <p:grpSpPr>
          <a:xfrm>
            <a:off x="5144702" y="3406347"/>
            <a:ext cx="575532" cy="122383"/>
            <a:chOff x="5175432" y="3227901"/>
            <a:chExt cx="575532" cy="122383"/>
          </a:xfrm>
        </p:grpSpPr>
        <p:pic>
          <p:nvPicPr>
            <p:cNvPr id="141" name="Picture 140"/>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175432" y="3227901"/>
              <a:ext cx="121961" cy="122383"/>
            </a:xfrm>
            <a:prstGeom prst="rect">
              <a:avLst/>
            </a:prstGeom>
          </p:spPr>
        </p:pic>
        <p:sp>
          <p:nvSpPr>
            <p:cNvPr id="142" name="Rounded Rectangle 141"/>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CONFIG</a:t>
              </a:r>
            </a:p>
          </p:txBody>
        </p:sp>
      </p:grpSp>
      <p:grpSp>
        <p:nvGrpSpPr>
          <p:cNvPr id="143" name="Group 142"/>
          <p:cNvGrpSpPr/>
          <p:nvPr/>
        </p:nvGrpSpPr>
        <p:grpSpPr>
          <a:xfrm>
            <a:off x="3736348" y="3399092"/>
            <a:ext cx="433732" cy="136893"/>
            <a:chOff x="2863104" y="3227901"/>
            <a:chExt cx="433732" cy="136893"/>
          </a:xfrm>
        </p:grpSpPr>
        <p:pic>
          <p:nvPicPr>
            <p:cNvPr id="144" name="Picture 143"/>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2863104" y="3227901"/>
              <a:ext cx="121961" cy="122383"/>
            </a:xfrm>
            <a:prstGeom prst="rect">
              <a:avLst/>
            </a:prstGeom>
          </p:spPr>
        </p:pic>
        <p:sp>
          <p:nvSpPr>
            <p:cNvPr id="145" name="Rounded Rectangle 144"/>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TEST</a:t>
              </a:r>
            </a:p>
          </p:txBody>
        </p:sp>
      </p:grpSp>
      <p:grpSp>
        <p:nvGrpSpPr>
          <p:cNvPr id="146" name="Group 145"/>
          <p:cNvGrpSpPr/>
          <p:nvPr/>
        </p:nvGrpSpPr>
        <p:grpSpPr>
          <a:xfrm>
            <a:off x="2863829" y="3406347"/>
            <a:ext cx="779009" cy="122383"/>
            <a:chOff x="3318988" y="3227901"/>
            <a:chExt cx="779009" cy="122383"/>
          </a:xfrm>
        </p:grpSpPr>
        <p:pic>
          <p:nvPicPr>
            <p:cNvPr id="147" name="Picture 146"/>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3318988" y="3227901"/>
              <a:ext cx="121961" cy="122383"/>
            </a:xfrm>
            <a:prstGeom prst="rect">
              <a:avLst/>
            </a:prstGeom>
          </p:spPr>
        </p:pic>
        <p:sp>
          <p:nvSpPr>
            <p:cNvPr id="148" name="Rounded Rectangle 147"/>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CONTAINER</a:t>
              </a:r>
            </a:p>
          </p:txBody>
        </p:sp>
      </p:grpSp>
      <p:grpSp>
        <p:nvGrpSpPr>
          <p:cNvPr id="149" name="Group 148"/>
          <p:cNvGrpSpPr/>
          <p:nvPr/>
        </p:nvGrpSpPr>
        <p:grpSpPr>
          <a:xfrm>
            <a:off x="5801366" y="3406347"/>
            <a:ext cx="558141" cy="122383"/>
            <a:chOff x="5832095" y="3227901"/>
            <a:chExt cx="558141" cy="122383"/>
          </a:xfrm>
        </p:grpSpPr>
        <p:pic>
          <p:nvPicPr>
            <p:cNvPr id="150" name="Picture 149"/>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151" name="Rounded Rectangle 150"/>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CLOUD</a:t>
              </a:r>
            </a:p>
          </p:txBody>
        </p:sp>
      </p:grpSp>
      <p:sp>
        <p:nvSpPr>
          <p:cNvPr id="152" name="Rounded Rectangle 151"/>
          <p:cNvSpPr/>
          <p:nvPr/>
        </p:nvSpPr>
        <p:spPr>
          <a:xfrm>
            <a:off x="2854350" y="3544425"/>
            <a:ext cx="1377989"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Functional &amp; UA Testing </a:t>
            </a:r>
          </a:p>
        </p:txBody>
      </p:sp>
      <p:sp>
        <p:nvSpPr>
          <p:cNvPr id="153" name="Rounded Rectangle 152"/>
          <p:cNvSpPr/>
          <p:nvPr/>
        </p:nvSpPr>
        <p:spPr>
          <a:xfrm>
            <a:off x="5167175" y="3504881"/>
            <a:ext cx="1243022" cy="277812"/>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Performance Testing</a:t>
            </a:r>
          </a:p>
        </p:txBody>
      </p:sp>
      <p:sp>
        <p:nvSpPr>
          <p:cNvPr id="154" name="Rounded Rectangle 153"/>
          <p:cNvSpPr/>
          <p:nvPr/>
        </p:nvSpPr>
        <p:spPr>
          <a:xfrm>
            <a:off x="7408221" y="3536272"/>
            <a:ext cx="1243901" cy="215030"/>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Deploy to Production</a:t>
            </a:r>
          </a:p>
        </p:txBody>
      </p:sp>
      <p:cxnSp>
        <p:nvCxnSpPr>
          <p:cNvPr id="155" name="Straight Arrow Connector 154"/>
          <p:cNvCxnSpPr/>
          <p:nvPr/>
        </p:nvCxnSpPr>
        <p:spPr>
          <a:xfrm>
            <a:off x="4223487" y="3635045"/>
            <a:ext cx="41799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6354127" y="3645771"/>
            <a:ext cx="698540"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2644799" y="3643788"/>
            <a:ext cx="234902"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4904678" y="3643788"/>
            <a:ext cx="296640"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7205685" y="3643788"/>
            <a:ext cx="197575"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6867494" y="3585416"/>
            <a:ext cx="381048" cy="116745"/>
            <a:chOff x="4865185" y="1707571"/>
            <a:chExt cx="381048" cy="116745"/>
          </a:xfrm>
        </p:grpSpPr>
        <p:sp>
          <p:nvSpPr>
            <p:cNvPr id="161" name="Rounded Rectangle 160"/>
            <p:cNvSpPr/>
            <p:nvPr/>
          </p:nvSpPr>
          <p:spPr>
            <a:xfrm>
              <a:off x="4865185"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2"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294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p:cNvGrpSpPr/>
          <p:nvPr/>
        </p:nvGrpSpPr>
        <p:grpSpPr>
          <a:xfrm>
            <a:off x="4588249" y="3585416"/>
            <a:ext cx="387126" cy="116745"/>
            <a:chOff x="4940907" y="1707571"/>
            <a:chExt cx="387126" cy="116745"/>
          </a:xfrm>
        </p:grpSpPr>
        <p:sp>
          <p:nvSpPr>
            <p:cNvPr id="164" name="Rounded Rectangle 163"/>
            <p:cNvSpPr/>
            <p:nvPr/>
          </p:nvSpPr>
          <p:spPr>
            <a:xfrm>
              <a:off x="4940907"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5"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112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p:cNvGrpSpPr/>
          <p:nvPr/>
        </p:nvGrpSpPr>
        <p:grpSpPr>
          <a:xfrm>
            <a:off x="2333941" y="3585416"/>
            <a:ext cx="382364" cy="116745"/>
            <a:chOff x="4850429" y="1707571"/>
            <a:chExt cx="382364" cy="116745"/>
          </a:xfrm>
        </p:grpSpPr>
        <p:sp>
          <p:nvSpPr>
            <p:cNvPr id="167" name="Rounded Rectangle 166"/>
            <p:cNvSpPr/>
            <p:nvPr/>
          </p:nvSpPr>
          <p:spPr>
            <a:xfrm>
              <a:off x="4850429"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8"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1604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p:cNvGrpSpPr/>
          <p:nvPr/>
        </p:nvGrpSpPr>
        <p:grpSpPr>
          <a:xfrm>
            <a:off x="2199253" y="3172555"/>
            <a:ext cx="583864" cy="267059"/>
            <a:chOff x="6250264" y="2430436"/>
            <a:chExt cx="657016" cy="385486"/>
          </a:xfrm>
        </p:grpSpPr>
        <p:grpSp>
          <p:nvGrpSpPr>
            <p:cNvPr id="170" name="Group 169"/>
            <p:cNvGrpSpPr/>
            <p:nvPr/>
          </p:nvGrpSpPr>
          <p:grpSpPr>
            <a:xfrm>
              <a:off x="6250264" y="2430436"/>
              <a:ext cx="385486" cy="385486"/>
              <a:chOff x="6250264" y="2278980"/>
              <a:chExt cx="536941" cy="536941"/>
            </a:xfrm>
          </p:grpSpPr>
          <p:sp>
            <p:nvSpPr>
              <p:cNvPr id="172" name="Oval 171"/>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cxnSp>
            <p:nvCxnSpPr>
              <p:cNvPr id="173" name="Straight Connector 172"/>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75"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sp>
            <p:nvSpPr>
              <p:cNvPr id="176" name="Arc 175"/>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cs typeface="Arial Unicode MS" pitchFamily="34" charset="-128"/>
                </a:endParaRPr>
              </a:p>
            </p:txBody>
          </p:sp>
        </p:grpSp>
        <p:sp>
          <p:nvSpPr>
            <p:cNvPr id="171" name="Rounded Rectangle 170"/>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  </a:t>
              </a:r>
            </a:p>
          </p:txBody>
        </p:sp>
      </p:grpSp>
      <p:grpSp>
        <p:nvGrpSpPr>
          <p:cNvPr id="177" name="Group 176"/>
          <p:cNvGrpSpPr/>
          <p:nvPr/>
        </p:nvGrpSpPr>
        <p:grpSpPr>
          <a:xfrm>
            <a:off x="6684189" y="3172555"/>
            <a:ext cx="455171" cy="267059"/>
            <a:chOff x="6250264" y="2430436"/>
            <a:chExt cx="657016" cy="385486"/>
          </a:xfrm>
        </p:grpSpPr>
        <p:grpSp>
          <p:nvGrpSpPr>
            <p:cNvPr id="178" name="Group 177"/>
            <p:cNvGrpSpPr/>
            <p:nvPr/>
          </p:nvGrpSpPr>
          <p:grpSpPr>
            <a:xfrm>
              <a:off x="6250264" y="2430436"/>
              <a:ext cx="385486" cy="385486"/>
              <a:chOff x="6250264" y="2278980"/>
              <a:chExt cx="536941" cy="536941"/>
            </a:xfrm>
          </p:grpSpPr>
          <p:sp>
            <p:nvSpPr>
              <p:cNvPr id="180" name="Oval 179"/>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181" name="Straight Connector 180"/>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83"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184" name="Arc 183"/>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179" name="Rounded Rectangle 178"/>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a:t>
              </a:r>
              <a:r>
                <a:rPr lang="en-US" sz="700" dirty="0">
                  <a:solidFill>
                    <a:schemeClr val="accent4"/>
                  </a:solidFill>
                  <a:cs typeface="Arial" pitchFamily="34" charset="0"/>
                </a:rPr>
                <a:t>  </a:t>
              </a:r>
            </a:p>
          </p:txBody>
        </p:sp>
      </p:grpSp>
      <p:grpSp>
        <p:nvGrpSpPr>
          <p:cNvPr id="185" name="Group 184"/>
          <p:cNvGrpSpPr/>
          <p:nvPr/>
        </p:nvGrpSpPr>
        <p:grpSpPr>
          <a:xfrm>
            <a:off x="-95791" y="3357886"/>
            <a:ext cx="2858165" cy="960887"/>
            <a:chOff x="-144186" y="3183321"/>
            <a:chExt cx="2858165" cy="960887"/>
          </a:xfrm>
        </p:grpSpPr>
        <p:sp>
          <p:nvSpPr>
            <p:cNvPr id="186" name="Arc 185"/>
            <p:cNvSpPr/>
            <p:nvPr/>
          </p:nvSpPr>
          <p:spPr>
            <a:xfrm>
              <a:off x="-144186" y="3183321"/>
              <a:ext cx="2847172" cy="913218"/>
            </a:xfrm>
            <a:prstGeom prst="arc">
              <a:avLst>
                <a:gd name="adj1" fmla="val 21333668"/>
                <a:gd name="adj2" fmla="val 1637973"/>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7" name="Group 186"/>
            <p:cNvGrpSpPr/>
            <p:nvPr/>
          </p:nvGrpSpPr>
          <p:grpSpPr>
            <a:xfrm>
              <a:off x="2178107" y="3875285"/>
              <a:ext cx="535872" cy="268923"/>
              <a:chOff x="2204948" y="3872489"/>
              <a:chExt cx="535872" cy="268923"/>
            </a:xfrm>
          </p:grpSpPr>
          <p:sp>
            <p:nvSpPr>
              <p:cNvPr id="188" name="Arc 187"/>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189" name="Oval 188"/>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190" name="Straight Connector 189"/>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92"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93" name="Rounded Rectangle 192"/>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grpSp>
        <p:nvGrpSpPr>
          <p:cNvPr id="194" name="Group 193"/>
          <p:cNvGrpSpPr/>
          <p:nvPr/>
        </p:nvGrpSpPr>
        <p:grpSpPr>
          <a:xfrm>
            <a:off x="2165140" y="3357886"/>
            <a:ext cx="2858165" cy="960887"/>
            <a:chOff x="-144186" y="3183321"/>
            <a:chExt cx="2858165" cy="960887"/>
          </a:xfrm>
        </p:grpSpPr>
        <p:sp>
          <p:nvSpPr>
            <p:cNvPr id="195" name="Arc 194"/>
            <p:cNvSpPr/>
            <p:nvPr/>
          </p:nvSpPr>
          <p:spPr>
            <a:xfrm>
              <a:off x="-144186" y="3183321"/>
              <a:ext cx="2847172" cy="913218"/>
            </a:xfrm>
            <a:prstGeom prst="arc">
              <a:avLst>
                <a:gd name="adj1" fmla="val 21333668"/>
                <a:gd name="adj2" fmla="val 1607192"/>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6" name="Group 195"/>
            <p:cNvGrpSpPr/>
            <p:nvPr/>
          </p:nvGrpSpPr>
          <p:grpSpPr>
            <a:xfrm>
              <a:off x="2178107" y="3875285"/>
              <a:ext cx="535872" cy="268923"/>
              <a:chOff x="2204948" y="3872489"/>
              <a:chExt cx="535872" cy="268923"/>
            </a:xfrm>
          </p:grpSpPr>
          <p:sp>
            <p:nvSpPr>
              <p:cNvPr id="197" name="Arc 196"/>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198" name="Oval 197"/>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199" name="Straight Connector 198"/>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01"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02" name="Rounded Rectangle 201"/>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grpSp>
        <p:nvGrpSpPr>
          <p:cNvPr id="203" name="Group 202"/>
          <p:cNvGrpSpPr/>
          <p:nvPr/>
        </p:nvGrpSpPr>
        <p:grpSpPr>
          <a:xfrm>
            <a:off x="4442504" y="3357886"/>
            <a:ext cx="2858165" cy="960887"/>
            <a:chOff x="-144186" y="3183321"/>
            <a:chExt cx="2858165" cy="960887"/>
          </a:xfrm>
        </p:grpSpPr>
        <p:sp>
          <p:nvSpPr>
            <p:cNvPr id="204" name="Arc 203"/>
            <p:cNvSpPr/>
            <p:nvPr/>
          </p:nvSpPr>
          <p:spPr>
            <a:xfrm>
              <a:off x="-144186" y="3183321"/>
              <a:ext cx="2847172" cy="913218"/>
            </a:xfrm>
            <a:prstGeom prst="arc">
              <a:avLst>
                <a:gd name="adj1" fmla="val 21333668"/>
                <a:gd name="adj2" fmla="val 1617124"/>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05" name="Group 204"/>
            <p:cNvGrpSpPr/>
            <p:nvPr/>
          </p:nvGrpSpPr>
          <p:grpSpPr>
            <a:xfrm>
              <a:off x="2178107" y="3875285"/>
              <a:ext cx="535872" cy="268923"/>
              <a:chOff x="2204948" y="3872489"/>
              <a:chExt cx="535872" cy="268923"/>
            </a:xfrm>
          </p:grpSpPr>
          <p:sp>
            <p:nvSpPr>
              <p:cNvPr id="206" name="Arc 205"/>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207" name="Oval 206"/>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208" name="Straight Connector 207"/>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10"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1" name="Rounded Rectangle 210"/>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sp>
        <p:nvSpPr>
          <p:cNvPr id="212" name="Rectangle 211"/>
          <p:cNvSpPr/>
          <p:nvPr/>
        </p:nvSpPr>
        <p:spPr>
          <a:xfrm>
            <a:off x="694365" y="4656811"/>
            <a:ext cx="7101132" cy="564702"/>
          </a:xfrm>
          <a:prstGeom prst="rect">
            <a:avLst/>
          </a:prstGeom>
          <a:solidFill>
            <a:srgbClr val="22343A"/>
          </a:solidFill>
          <a:ln>
            <a:solidFill>
              <a:schemeClr val="accent4"/>
            </a:solidFill>
          </a:ln>
        </p:spPr>
        <p:txBody>
          <a:bodyPr wrap="square" tIns="91440" anchor="ctr" anchorCtr="0">
            <a:noAutofit/>
          </a:bodyPr>
          <a:lstStyle/>
          <a:p>
            <a:pPr algn="ctr" defTabSz="914400">
              <a:lnSpc>
                <a:spcPct val="80000"/>
              </a:lnSpc>
              <a:buClr>
                <a:srgbClr val="FFFFFF"/>
              </a:buClr>
            </a:pPr>
            <a:r>
              <a:rPr lang="en-US" kern="0" dirty="0">
                <a:solidFill>
                  <a:srgbClr val="FFFF00"/>
                </a:solidFill>
                <a:cs typeface="Arial Unicode MS" pitchFamily="34" charset="-128"/>
              </a:rPr>
              <a:t>SLOW AND INEFFICIENT - EXCESSIVE IDLE TIME, DELAYS AND RE-WORK</a:t>
            </a:r>
          </a:p>
        </p:txBody>
      </p:sp>
      <p:grpSp>
        <p:nvGrpSpPr>
          <p:cNvPr id="213" name="Group 212"/>
          <p:cNvGrpSpPr/>
          <p:nvPr/>
        </p:nvGrpSpPr>
        <p:grpSpPr>
          <a:xfrm>
            <a:off x="7343058" y="3406347"/>
            <a:ext cx="796878" cy="122383"/>
            <a:chOff x="5832095" y="3227901"/>
            <a:chExt cx="796878" cy="122383"/>
          </a:xfrm>
        </p:grpSpPr>
        <p:pic>
          <p:nvPicPr>
            <p:cNvPr id="214" name="Picture 213"/>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215" name="Rounded Rectangle 214"/>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PROVISION</a:t>
              </a:r>
            </a:p>
          </p:txBody>
        </p:sp>
      </p:grpSp>
      <p:grpSp>
        <p:nvGrpSpPr>
          <p:cNvPr id="216" name="Group 215"/>
          <p:cNvGrpSpPr/>
          <p:nvPr/>
        </p:nvGrpSpPr>
        <p:grpSpPr>
          <a:xfrm>
            <a:off x="2777328" y="961204"/>
            <a:ext cx="1106426" cy="727271"/>
            <a:chOff x="5279743" y="809622"/>
            <a:chExt cx="1106426" cy="727271"/>
          </a:xfrm>
          <a:solidFill>
            <a:schemeClr val="accent1"/>
          </a:solidFill>
        </p:grpSpPr>
        <p:sp>
          <p:nvSpPr>
            <p:cNvPr id="217" name="Pentagon 216"/>
            <p:cNvSpPr/>
            <p:nvPr/>
          </p:nvSpPr>
          <p:spPr>
            <a:xfrm rot="5400000">
              <a:off x="5472215" y="622939"/>
              <a:ext cx="727271" cy="1100637"/>
            </a:xfrm>
            <a:prstGeom prst="homePlate">
              <a:avLst>
                <a:gd name="adj" fmla="val 21818"/>
              </a:avLst>
            </a:prstGeom>
            <a:grpFill/>
            <a:ln>
              <a:noFill/>
            </a:ln>
            <a:effectLst>
              <a:outerShdw blurRad="50800" dist="25400" dir="16200000" rotWithShape="0">
                <a:schemeClr val="bg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18" name="Rectangle 217"/>
            <p:cNvSpPr/>
            <p:nvPr/>
          </p:nvSpPr>
          <p:spPr>
            <a:xfrm>
              <a:off x="5279743" y="886811"/>
              <a:ext cx="110063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Manual </a:t>
              </a:r>
            </a:p>
            <a:p>
              <a:pPr algn="ctr" defTabSz="400050">
                <a:lnSpc>
                  <a:spcPct val="80000"/>
                </a:lnSpc>
                <a:spcBef>
                  <a:spcPct val="0"/>
                </a:spcBef>
                <a:defRPr/>
              </a:pPr>
              <a:r>
                <a:rPr lang="en-US" sz="1200" kern="0" dirty="0">
                  <a:cs typeface="Arial Unicode MS" pitchFamily="34" charset="-128"/>
                </a:rPr>
                <a:t>Testing</a:t>
              </a:r>
            </a:p>
          </p:txBody>
        </p:sp>
      </p:grpSp>
      <p:grpSp>
        <p:nvGrpSpPr>
          <p:cNvPr id="219" name="Group 218"/>
          <p:cNvGrpSpPr/>
          <p:nvPr/>
        </p:nvGrpSpPr>
        <p:grpSpPr>
          <a:xfrm>
            <a:off x="6521229" y="961205"/>
            <a:ext cx="1100637" cy="724457"/>
            <a:chOff x="6539550" y="809623"/>
            <a:chExt cx="1100637" cy="724457"/>
          </a:xfrm>
          <a:solidFill>
            <a:schemeClr val="accent1"/>
          </a:solidFill>
        </p:grpSpPr>
        <p:sp>
          <p:nvSpPr>
            <p:cNvPr id="220" name="Pentagon 219"/>
            <p:cNvSpPr/>
            <p:nvPr/>
          </p:nvSpPr>
          <p:spPr>
            <a:xfrm rot="5400000">
              <a:off x="6727640" y="621533"/>
              <a:ext cx="724457"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1" name="Rectangle 220"/>
            <p:cNvSpPr/>
            <p:nvPr/>
          </p:nvSpPr>
          <p:spPr>
            <a:xfrm>
              <a:off x="6691178" y="876178"/>
              <a:ext cx="82542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Manual</a:t>
              </a:r>
            </a:p>
            <a:p>
              <a:pPr algn="ctr" defTabSz="400050">
                <a:lnSpc>
                  <a:spcPct val="80000"/>
                </a:lnSpc>
                <a:spcBef>
                  <a:spcPct val="0"/>
                </a:spcBef>
                <a:defRPr/>
              </a:pPr>
              <a:r>
                <a:rPr lang="en-US" sz="1200" kern="0" dirty="0">
                  <a:cs typeface="Arial Unicode MS" pitchFamily="34" charset="-128"/>
                </a:rPr>
                <a:t>Scripting</a:t>
              </a:r>
            </a:p>
          </p:txBody>
        </p:sp>
      </p:grpSp>
      <p:grpSp>
        <p:nvGrpSpPr>
          <p:cNvPr id="222" name="Group 221"/>
          <p:cNvGrpSpPr/>
          <p:nvPr/>
        </p:nvGrpSpPr>
        <p:grpSpPr>
          <a:xfrm>
            <a:off x="244183" y="953329"/>
            <a:ext cx="1100637" cy="736615"/>
            <a:chOff x="269429" y="809625"/>
            <a:chExt cx="1100637" cy="736615"/>
          </a:xfrm>
          <a:solidFill>
            <a:schemeClr val="accent1"/>
          </a:solidFill>
        </p:grpSpPr>
        <p:sp>
          <p:nvSpPr>
            <p:cNvPr id="223" name="Pentagon 222"/>
            <p:cNvSpPr/>
            <p:nvPr/>
          </p:nvSpPr>
          <p:spPr>
            <a:xfrm rot="5400000">
              <a:off x="451440" y="627614"/>
              <a:ext cx="736615"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4" name="Rectangle 223"/>
            <p:cNvSpPr/>
            <p:nvPr/>
          </p:nvSpPr>
          <p:spPr>
            <a:xfrm>
              <a:off x="269429" y="881701"/>
              <a:ext cx="1100637" cy="576480"/>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Developers Deadlocked</a:t>
              </a:r>
            </a:p>
          </p:txBody>
        </p:sp>
      </p:grpSp>
      <p:grpSp>
        <p:nvGrpSpPr>
          <p:cNvPr id="225" name="Group 224"/>
          <p:cNvGrpSpPr/>
          <p:nvPr/>
        </p:nvGrpSpPr>
        <p:grpSpPr>
          <a:xfrm>
            <a:off x="4013497" y="953329"/>
            <a:ext cx="1112432" cy="720893"/>
            <a:chOff x="4031500" y="805632"/>
            <a:chExt cx="1112432" cy="720893"/>
          </a:xfrm>
          <a:solidFill>
            <a:schemeClr val="accent1"/>
          </a:solidFill>
        </p:grpSpPr>
        <p:sp>
          <p:nvSpPr>
            <p:cNvPr id="226" name="Pentagon 225"/>
            <p:cNvSpPr/>
            <p:nvPr/>
          </p:nvSpPr>
          <p:spPr>
            <a:xfrm rot="5400000">
              <a:off x="4223369" y="617756"/>
              <a:ext cx="716900"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7" name="Rectangle 226"/>
            <p:cNvSpPr/>
            <p:nvPr/>
          </p:nvSpPr>
          <p:spPr>
            <a:xfrm>
              <a:off x="4043295" y="805632"/>
              <a:ext cx="1100637" cy="527646"/>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Too little testing,  too late in the cycle</a:t>
              </a:r>
            </a:p>
          </p:txBody>
        </p:sp>
      </p:grpSp>
      <p:grpSp>
        <p:nvGrpSpPr>
          <p:cNvPr id="228" name="Group 227"/>
          <p:cNvGrpSpPr/>
          <p:nvPr/>
        </p:nvGrpSpPr>
        <p:grpSpPr>
          <a:xfrm>
            <a:off x="1524742" y="954344"/>
            <a:ext cx="1110925" cy="739098"/>
            <a:chOff x="2777480" y="809625"/>
            <a:chExt cx="1110925" cy="739098"/>
          </a:xfrm>
          <a:solidFill>
            <a:schemeClr val="accent1"/>
          </a:solidFill>
        </p:grpSpPr>
        <p:sp>
          <p:nvSpPr>
            <p:cNvPr id="229" name="Pentagon 228"/>
            <p:cNvSpPr/>
            <p:nvPr/>
          </p:nvSpPr>
          <p:spPr>
            <a:xfrm rot="5400000">
              <a:off x="2958250" y="628855"/>
              <a:ext cx="739098"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0" name="Rectangle 229"/>
            <p:cNvSpPr/>
            <p:nvPr/>
          </p:nvSpPr>
          <p:spPr>
            <a:xfrm>
              <a:off x="2787768" y="893673"/>
              <a:ext cx="1100637" cy="547362"/>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Constrained Environments</a:t>
              </a:r>
            </a:p>
          </p:txBody>
        </p:sp>
      </p:grpSp>
      <p:grpSp>
        <p:nvGrpSpPr>
          <p:cNvPr id="231" name="Group 230"/>
          <p:cNvGrpSpPr/>
          <p:nvPr/>
        </p:nvGrpSpPr>
        <p:grpSpPr>
          <a:xfrm>
            <a:off x="5273153" y="961204"/>
            <a:ext cx="1100637" cy="727271"/>
            <a:chOff x="7793578" y="809622"/>
            <a:chExt cx="1100637" cy="727271"/>
          </a:xfrm>
          <a:solidFill>
            <a:schemeClr val="accent1"/>
          </a:solidFill>
        </p:grpSpPr>
        <p:sp>
          <p:nvSpPr>
            <p:cNvPr id="232" name="Pentagon 231"/>
            <p:cNvSpPr/>
            <p:nvPr/>
          </p:nvSpPr>
          <p:spPr>
            <a:xfrm rot="5400000">
              <a:off x="7980261" y="622939"/>
              <a:ext cx="727271"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3" name="Rectangle 232"/>
            <p:cNvSpPr/>
            <p:nvPr/>
          </p:nvSpPr>
          <p:spPr>
            <a:xfrm>
              <a:off x="7958746" y="809911"/>
              <a:ext cx="76975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Too many </a:t>
              </a:r>
              <a:br>
                <a:rPr lang="en-US" sz="1200" kern="0" dirty="0">
                  <a:cs typeface="Arial Unicode MS" pitchFamily="34" charset="-128"/>
                </a:rPr>
              </a:br>
              <a:r>
                <a:rPr lang="en-US" sz="1200" kern="0" dirty="0">
                  <a:cs typeface="Arial Unicode MS" pitchFamily="34" charset="-128"/>
                </a:rPr>
                <a:t>disparate tools</a:t>
              </a:r>
            </a:p>
          </p:txBody>
        </p:sp>
      </p:grpSp>
      <p:grpSp>
        <p:nvGrpSpPr>
          <p:cNvPr id="234" name="Group 233"/>
          <p:cNvGrpSpPr/>
          <p:nvPr/>
        </p:nvGrpSpPr>
        <p:grpSpPr>
          <a:xfrm>
            <a:off x="7769089" y="953328"/>
            <a:ext cx="1100637" cy="735146"/>
            <a:chOff x="7793578" y="801747"/>
            <a:chExt cx="1100637" cy="735146"/>
          </a:xfrm>
          <a:solidFill>
            <a:schemeClr val="accent1"/>
          </a:solidFill>
        </p:grpSpPr>
        <p:sp>
          <p:nvSpPr>
            <p:cNvPr id="235" name="Pentagon 234"/>
            <p:cNvSpPr/>
            <p:nvPr/>
          </p:nvSpPr>
          <p:spPr>
            <a:xfrm rot="5400000">
              <a:off x="7980261" y="622939"/>
              <a:ext cx="727271"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6" name="Rectangle 235"/>
            <p:cNvSpPr/>
            <p:nvPr/>
          </p:nvSpPr>
          <p:spPr>
            <a:xfrm>
              <a:off x="7911040" y="801747"/>
              <a:ext cx="868262"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Poor customer experience</a:t>
              </a:r>
            </a:p>
          </p:txBody>
        </p:sp>
      </p:grpSp>
      <p:pic>
        <p:nvPicPr>
          <p:cNvPr id="23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686" y="228528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8" name="Group 237"/>
          <p:cNvGrpSpPr/>
          <p:nvPr/>
        </p:nvGrpSpPr>
        <p:grpSpPr>
          <a:xfrm>
            <a:off x="834466" y="2466599"/>
            <a:ext cx="7442464" cy="802284"/>
            <a:chOff x="844127" y="2247783"/>
            <a:chExt cx="7442464" cy="802284"/>
          </a:xfrm>
        </p:grpSpPr>
        <p:pic>
          <p:nvPicPr>
            <p:cNvPr id="239"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0" name="Multiply 239"/>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1" name="Multiply 240"/>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2" name="Multiply 241"/>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3" name="Multiply 242"/>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4" name="Multiply 243"/>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245"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7"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8"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9"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8308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afterEffect">
                                  <p:stCondLst>
                                    <p:cond delay="1000"/>
                                  </p:stCondLst>
                                  <p:childTnLst>
                                    <p:animEffect transition="out" filter="wipe(left)">
                                      <p:cBhvr>
                                        <p:cTn id="6" dur="500"/>
                                        <p:tgtEl>
                                          <p:spTgt spid="238"/>
                                        </p:tgtEl>
                                      </p:cBhvr>
                                    </p:animEffect>
                                    <p:set>
                                      <p:cBhvr>
                                        <p:cTn id="7" dur="1" fill="hold">
                                          <p:stCondLst>
                                            <p:cond delay="499"/>
                                          </p:stCondLst>
                                        </p:cTn>
                                        <p:tgtEl>
                                          <p:spTgt spid="238"/>
                                        </p:tgtEl>
                                        <p:attrNameLst>
                                          <p:attrName>style.visibility</p:attrName>
                                        </p:attrNameLst>
                                      </p:cBhvr>
                                      <p:to>
                                        <p:strVal val="hidden"/>
                                      </p:to>
                                    </p:set>
                                  </p:childTnLst>
                                </p:cTn>
                              </p:par>
                              <p:par>
                                <p:cTn id="8" presetID="47" presetClass="entr" presetSubtype="0" fill="hold"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fade">
                                      <p:cBhvr>
                                        <p:cTn id="10" dur="500"/>
                                        <p:tgtEl>
                                          <p:spTgt spid="222"/>
                                        </p:tgtEl>
                                      </p:cBhvr>
                                    </p:animEffect>
                                    <p:anim calcmode="lin" valueType="num">
                                      <p:cBhvr>
                                        <p:cTn id="11" dur="500" fill="hold"/>
                                        <p:tgtEl>
                                          <p:spTgt spid="222"/>
                                        </p:tgtEl>
                                        <p:attrNameLst>
                                          <p:attrName>ppt_x</p:attrName>
                                        </p:attrNameLst>
                                      </p:cBhvr>
                                      <p:tavLst>
                                        <p:tav tm="0">
                                          <p:val>
                                            <p:strVal val="#ppt_x"/>
                                          </p:val>
                                        </p:tav>
                                        <p:tav tm="100000">
                                          <p:val>
                                            <p:strVal val="#ppt_x"/>
                                          </p:val>
                                        </p:tav>
                                      </p:tavLst>
                                    </p:anim>
                                    <p:anim calcmode="lin" valueType="num">
                                      <p:cBhvr>
                                        <p:cTn id="12" dur="500" fill="hold"/>
                                        <p:tgtEl>
                                          <p:spTgt spid="222"/>
                                        </p:tgtEl>
                                        <p:attrNameLst>
                                          <p:attrName>ppt_y</p:attrName>
                                        </p:attrNameLst>
                                      </p:cBhvr>
                                      <p:tavLst>
                                        <p:tav tm="0">
                                          <p:val>
                                            <p:strVal val="#ppt_y-.1"/>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wipe(left)">
                                      <p:cBhvr>
                                        <p:cTn id="16" dur="500"/>
                                        <p:tgtEl>
                                          <p:spTgt spid="130"/>
                                        </p:tgtEl>
                                      </p:cBhvr>
                                    </p:animEffect>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108"/>
                                        </p:tgtEl>
                                        <p:attrNameLst>
                                          <p:attrName>style.visibility</p:attrName>
                                        </p:attrNameLst>
                                      </p:cBhvr>
                                      <p:to>
                                        <p:strVal val="visible"/>
                                      </p:to>
                                    </p:set>
                                    <p:animEffect transition="in" filter="wheel(1)">
                                      <p:cBhvr>
                                        <p:cTn id="20" dur="500"/>
                                        <p:tgtEl>
                                          <p:spTgt spid="108"/>
                                        </p:tgtEl>
                                      </p:cBhvr>
                                    </p:animEffect>
                                  </p:childTnLst>
                                </p:cTn>
                              </p:par>
                              <p:par>
                                <p:cTn id="21" presetID="22" presetClass="exit" presetSubtype="8" fill="hold" grpId="0" nodeType="withEffect">
                                  <p:stCondLst>
                                    <p:cond delay="0"/>
                                  </p:stCondLst>
                                  <p:childTnLst>
                                    <p:animEffect transition="out" filter="wipe(left)">
                                      <p:cBhvr>
                                        <p:cTn id="22" dur="500"/>
                                        <p:tgtEl>
                                          <p:spTgt spid="127"/>
                                        </p:tgtEl>
                                      </p:cBhvr>
                                    </p:animEffect>
                                    <p:set>
                                      <p:cBhvr>
                                        <p:cTn id="23" dur="1" fill="hold">
                                          <p:stCondLst>
                                            <p:cond delay="499"/>
                                          </p:stCondLst>
                                        </p:cTn>
                                        <p:tgtEl>
                                          <p:spTgt spid="127"/>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126"/>
                                        </p:tgtEl>
                                      </p:cBhvr>
                                    </p:animEffect>
                                    <p:set>
                                      <p:cBhvr>
                                        <p:cTn id="26" dur="1" fill="hold">
                                          <p:stCondLst>
                                            <p:cond delay="499"/>
                                          </p:stCondLst>
                                        </p:cTn>
                                        <p:tgtEl>
                                          <p:spTgt spid="126"/>
                                        </p:tgtEl>
                                        <p:attrNameLst>
                                          <p:attrName>style.visibility</p:attrName>
                                        </p:attrNameLst>
                                      </p:cBhvr>
                                      <p:to>
                                        <p:strVal val="hidden"/>
                                      </p:to>
                                    </p:set>
                                  </p:childTnLst>
                                </p:cTn>
                              </p:par>
                            </p:childTnLst>
                          </p:cTn>
                        </p:par>
                        <p:par>
                          <p:cTn id="27" fill="hold">
                            <p:stCondLst>
                              <p:cond delay="2500"/>
                            </p:stCondLst>
                            <p:childTnLst>
                              <p:par>
                                <p:cTn id="28" presetID="47" presetClass="entr" presetSubtype="0" fill="hold" nodeType="afterEffect">
                                  <p:stCondLst>
                                    <p:cond delay="0"/>
                                  </p:stCondLst>
                                  <p:childTnLst>
                                    <p:set>
                                      <p:cBhvr>
                                        <p:cTn id="29" dur="1" fill="hold">
                                          <p:stCondLst>
                                            <p:cond delay="0"/>
                                          </p:stCondLst>
                                        </p:cTn>
                                        <p:tgtEl>
                                          <p:spTgt spid="228"/>
                                        </p:tgtEl>
                                        <p:attrNameLst>
                                          <p:attrName>style.visibility</p:attrName>
                                        </p:attrNameLst>
                                      </p:cBhvr>
                                      <p:to>
                                        <p:strVal val="visible"/>
                                      </p:to>
                                    </p:set>
                                    <p:animEffect transition="in" filter="fade">
                                      <p:cBhvr>
                                        <p:cTn id="30" dur="500"/>
                                        <p:tgtEl>
                                          <p:spTgt spid="228"/>
                                        </p:tgtEl>
                                      </p:cBhvr>
                                    </p:animEffect>
                                    <p:anim calcmode="lin" valueType="num">
                                      <p:cBhvr>
                                        <p:cTn id="31" dur="500" fill="hold"/>
                                        <p:tgtEl>
                                          <p:spTgt spid="228"/>
                                        </p:tgtEl>
                                        <p:attrNameLst>
                                          <p:attrName>ppt_x</p:attrName>
                                        </p:attrNameLst>
                                      </p:cBhvr>
                                      <p:tavLst>
                                        <p:tav tm="0">
                                          <p:val>
                                            <p:strVal val="#ppt_x"/>
                                          </p:val>
                                        </p:tav>
                                        <p:tav tm="100000">
                                          <p:val>
                                            <p:strVal val="#ppt_x"/>
                                          </p:val>
                                        </p:tav>
                                      </p:tavLst>
                                    </p:anim>
                                    <p:anim calcmode="lin" valueType="num">
                                      <p:cBhvr>
                                        <p:cTn id="32" dur="500" fill="hold"/>
                                        <p:tgtEl>
                                          <p:spTgt spid="228"/>
                                        </p:tgtEl>
                                        <p:attrNameLst>
                                          <p:attrName>ppt_y</p:attrName>
                                        </p:attrNameLst>
                                      </p:cBhvr>
                                      <p:tavLst>
                                        <p:tav tm="0">
                                          <p:val>
                                            <p:strVal val="#ppt_y-.1"/>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left)">
                                      <p:cBhvr>
                                        <p:cTn id="35" dur="500"/>
                                        <p:tgtEl>
                                          <p:spTgt spid="10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wipe(left)">
                                      <p:cBhvr>
                                        <p:cTn id="38" dur="500"/>
                                        <p:tgtEl>
                                          <p:spTgt spid="102"/>
                                        </p:tgtEl>
                                      </p:cBhvr>
                                    </p:animEffect>
                                  </p:childTnLst>
                                </p:cTn>
                              </p:par>
                            </p:childTnLst>
                          </p:cTn>
                        </p:par>
                        <p:par>
                          <p:cTn id="39" fill="hold">
                            <p:stCondLst>
                              <p:cond delay="3000"/>
                            </p:stCondLst>
                            <p:childTnLst>
                              <p:par>
                                <p:cTn id="40" presetID="22" presetClass="entr" presetSubtype="4" fill="hold"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par>
                                <p:cTn id="43" presetID="22" presetClass="entr" presetSubtype="4"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down)">
                                      <p:cBhvr>
                                        <p:cTn id="45" dur="500"/>
                                        <p:tgtEl>
                                          <p:spTgt spid="44"/>
                                        </p:tgtEl>
                                      </p:cBhvr>
                                    </p:animEffect>
                                  </p:childTnLst>
                                </p:cTn>
                              </p:par>
                              <p:par>
                                <p:cTn id="46" presetID="22" presetClass="entr" presetSubtype="4"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wipe(down)">
                                      <p:cBhvr>
                                        <p:cTn id="48" dur="500"/>
                                        <p:tgtEl>
                                          <p:spTgt spid="89"/>
                                        </p:tgtEl>
                                      </p:cBhvr>
                                    </p:animEffect>
                                  </p:childTnLst>
                                </p:cTn>
                              </p:par>
                              <p:par>
                                <p:cTn id="49" presetID="22" presetClass="entr" presetSubtype="4"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wipe(down)">
                                      <p:cBhvr>
                                        <p:cTn id="51" dur="500"/>
                                        <p:tgtEl>
                                          <p:spTgt spid="86"/>
                                        </p:tgtEl>
                                      </p:cBhvr>
                                    </p:animEffect>
                                  </p:childTnLst>
                                </p:cTn>
                              </p:par>
                              <p:par>
                                <p:cTn id="52" presetID="21" presetClass="entr" presetSubtype="1"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wheel(1)">
                                      <p:cBhvr>
                                        <p:cTn id="54" dur="250"/>
                                        <p:tgtEl>
                                          <p:spTgt spid="93"/>
                                        </p:tgtEl>
                                      </p:cBhvr>
                                    </p:animEffect>
                                  </p:childTnLst>
                                </p:cTn>
                              </p:par>
                              <p:par>
                                <p:cTn id="55" presetID="22" presetClass="exit" presetSubtype="8" fill="hold" grpId="0" nodeType="withEffect">
                                  <p:stCondLst>
                                    <p:cond delay="0"/>
                                  </p:stCondLst>
                                  <p:childTnLst>
                                    <p:animEffect transition="out" filter="wipe(left)">
                                      <p:cBhvr>
                                        <p:cTn id="56" dur="500"/>
                                        <p:tgtEl>
                                          <p:spTgt spid="121"/>
                                        </p:tgtEl>
                                      </p:cBhvr>
                                    </p:animEffect>
                                    <p:set>
                                      <p:cBhvr>
                                        <p:cTn id="57" dur="1" fill="hold">
                                          <p:stCondLst>
                                            <p:cond delay="499"/>
                                          </p:stCondLst>
                                        </p:cTn>
                                        <p:tgtEl>
                                          <p:spTgt spid="121"/>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120"/>
                                        </p:tgtEl>
                                      </p:cBhvr>
                                    </p:animEffect>
                                    <p:set>
                                      <p:cBhvr>
                                        <p:cTn id="60" dur="1" fill="hold">
                                          <p:stCondLst>
                                            <p:cond delay="499"/>
                                          </p:stCondLst>
                                        </p:cTn>
                                        <p:tgtEl>
                                          <p:spTgt spid="12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nodeType="clickEffect">
                                  <p:stCondLst>
                                    <p:cond delay="0"/>
                                  </p:stCondLst>
                                  <p:childTnLst>
                                    <p:set>
                                      <p:cBhvr>
                                        <p:cTn id="64" dur="1" fill="hold">
                                          <p:stCondLst>
                                            <p:cond delay="0"/>
                                          </p:stCondLst>
                                        </p:cTn>
                                        <p:tgtEl>
                                          <p:spTgt spid="216"/>
                                        </p:tgtEl>
                                        <p:attrNameLst>
                                          <p:attrName>style.visibility</p:attrName>
                                        </p:attrNameLst>
                                      </p:cBhvr>
                                      <p:to>
                                        <p:strVal val="visible"/>
                                      </p:to>
                                    </p:set>
                                    <p:animEffect transition="in" filter="fade">
                                      <p:cBhvr>
                                        <p:cTn id="65" dur="500"/>
                                        <p:tgtEl>
                                          <p:spTgt spid="216"/>
                                        </p:tgtEl>
                                      </p:cBhvr>
                                    </p:animEffect>
                                    <p:anim calcmode="lin" valueType="num">
                                      <p:cBhvr>
                                        <p:cTn id="66" dur="500" fill="hold"/>
                                        <p:tgtEl>
                                          <p:spTgt spid="216"/>
                                        </p:tgtEl>
                                        <p:attrNameLst>
                                          <p:attrName>ppt_x</p:attrName>
                                        </p:attrNameLst>
                                      </p:cBhvr>
                                      <p:tavLst>
                                        <p:tav tm="0">
                                          <p:val>
                                            <p:strVal val="#ppt_x"/>
                                          </p:val>
                                        </p:tav>
                                        <p:tav tm="100000">
                                          <p:val>
                                            <p:strVal val="#ppt_x"/>
                                          </p:val>
                                        </p:tav>
                                      </p:tavLst>
                                    </p:anim>
                                    <p:anim calcmode="lin" valueType="num">
                                      <p:cBhvr>
                                        <p:cTn id="67" dur="500" fill="hold"/>
                                        <p:tgtEl>
                                          <p:spTgt spid="216"/>
                                        </p:tgtEl>
                                        <p:attrNameLst>
                                          <p:attrName>ppt_y</p:attrName>
                                        </p:attrNameLst>
                                      </p:cBhvr>
                                      <p:tavLst>
                                        <p:tav tm="0">
                                          <p:val>
                                            <p:strVal val="#ppt_y-.1"/>
                                          </p:val>
                                        </p:tav>
                                        <p:tav tm="100000">
                                          <p:val>
                                            <p:strVal val="#ppt_y"/>
                                          </p:val>
                                        </p:tav>
                                      </p:tavLst>
                                    </p:anim>
                                  </p:childTnLst>
                                </p:cTn>
                              </p:par>
                              <p:par>
                                <p:cTn id="68" presetID="22" presetClass="entr" presetSubtype="8" fill="hold"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wipe(left)">
                                      <p:cBhvr>
                                        <p:cTn id="70" dur="500"/>
                                        <p:tgtEl>
                                          <p:spTgt spid="92"/>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wipe(left)">
                                      <p:cBhvr>
                                        <p:cTn id="74" dur="500"/>
                                        <p:tgtEl>
                                          <p:spTgt spid="166"/>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185"/>
                                        </p:tgtEl>
                                        <p:attrNameLst>
                                          <p:attrName>style.visibility</p:attrName>
                                        </p:attrNameLst>
                                      </p:cBhvr>
                                      <p:to>
                                        <p:strVal val="visible"/>
                                      </p:to>
                                    </p:set>
                                    <p:animEffect transition="in" filter="wipe(up)">
                                      <p:cBhvr>
                                        <p:cTn id="78" dur="500"/>
                                        <p:tgtEl>
                                          <p:spTgt spid="185"/>
                                        </p:tgtEl>
                                      </p:cBhvr>
                                    </p:animEffect>
                                  </p:childTnLst>
                                </p:cTn>
                              </p:par>
                              <p:par>
                                <p:cTn id="79" presetID="22" presetClass="exit" presetSubtype="8" fill="hold" grpId="0" nodeType="withEffect">
                                  <p:stCondLst>
                                    <p:cond delay="0"/>
                                  </p:stCondLst>
                                  <p:childTnLst>
                                    <p:animEffect transition="out" filter="wipe(left)">
                                      <p:cBhvr>
                                        <p:cTn id="80" dur="500"/>
                                        <p:tgtEl>
                                          <p:spTgt spid="119"/>
                                        </p:tgtEl>
                                      </p:cBhvr>
                                    </p:animEffect>
                                    <p:set>
                                      <p:cBhvr>
                                        <p:cTn id="81" dur="1" fill="hold">
                                          <p:stCondLst>
                                            <p:cond delay="499"/>
                                          </p:stCondLst>
                                        </p:cTn>
                                        <p:tgtEl>
                                          <p:spTgt spid="119"/>
                                        </p:tgtEl>
                                        <p:attrNameLst>
                                          <p:attrName>style.visibility</p:attrName>
                                        </p:attrNameLst>
                                      </p:cBhvr>
                                      <p:to>
                                        <p:strVal val="hidden"/>
                                      </p:to>
                                    </p:set>
                                  </p:childTnLst>
                                </p:cTn>
                              </p:par>
                              <p:par>
                                <p:cTn id="82" presetID="22" presetClass="exit" presetSubtype="8" fill="hold" grpId="0" nodeType="withEffect">
                                  <p:stCondLst>
                                    <p:cond delay="0"/>
                                  </p:stCondLst>
                                  <p:childTnLst>
                                    <p:animEffect transition="out" filter="wipe(left)">
                                      <p:cBhvr>
                                        <p:cTn id="83" dur="500"/>
                                        <p:tgtEl>
                                          <p:spTgt spid="118"/>
                                        </p:tgtEl>
                                      </p:cBhvr>
                                    </p:animEffect>
                                    <p:set>
                                      <p:cBhvr>
                                        <p:cTn id="84" dur="1" fill="hold">
                                          <p:stCondLst>
                                            <p:cond delay="499"/>
                                          </p:stCondLst>
                                        </p:cTn>
                                        <p:tgtEl>
                                          <p:spTgt spid="118"/>
                                        </p:tgtEl>
                                        <p:attrNameLst>
                                          <p:attrName>style.visibility</p:attrName>
                                        </p:attrNameLst>
                                      </p:cBhvr>
                                      <p:to>
                                        <p:strVal val="hidden"/>
                                      </p:to>
                                    </p:set>
                                  </p:childTnLst>
                                </p:cTn>
                              </p:par>
                            </p:childTnLst>
                          </p:cTn>
                        </p:par>
                        <p:par>
                          <p:cTn id="85" fill="hold">
                            <p:stCondLst>
                              <p:cond delay="1500"/>
                            </p:stCondLst>
                            <p:childTnLst>
                              <p:par>
                                <p:cTn id="86" presetID="47" presetClass="entr" presetSubtype="0" fill="hold" nodeType="afterEffect">
                                  <p:stCondLst>
                                    <p:cond delay="0"/>
                                  </p:stCondLst>
                                  <p:childTnLst>
                                    <p:set>
                                      <p:cBhvr>
                                        <p:cTn id="87" dur="1" fill="hold">
                                          <p:stCondLst>
                                            <p:cond delay="0"/>
                                          </p:stCondLst>
                                        </p:cTn>
                                        <p:tgtEl>
                                          <p:spTgt spid="225"/>
                                        </p:tgtEl>
                                        <p:attrNameLst>
                                          <p:attrName>style.visibility</p:attrName>
                                        </p:attrNameLst>
                                      </p:cBhvr>
                                      <p:to>
                                        <p:strVal val="visible"/>
                                      </p:to>
                                    </p:set>
                                    <p:animEffect transition="in" filter="fade">
                                      <p:cBhvr>
                                        <p:cTn id="88" dur="500"/>
                                        <p:tgtEl>
                                          <p:spTgt spid="225"/>
                                        </p:tgtEl>
                                      </p:cBhvr>
                                    </p:animEffect>
                                    <p:anim calcmode="lin" valueType="num">
                                      <p:cBhvr>
                                        <p:cTn id="89" dur="500" fill="hold"/>
                                        <p:tgtEl>
                                          <p:spTgt spid="225"/>
                                        </p:tgtEl>
                                        <p:attrNameLst>
                                          <p:attrName>ppt_x</p:attrName>
                                        </p:attrNameLst>
                                      </p:cBhvr>
                                      <p:tavLst>
                                        <p:tav tm="0">
                                          <p:val>
                                            <p:strVal val="#ppt_x"/>
                                          </p:val>
                                        </p:tav>
                                        <p:tav tm="100000">
                                          <p:val>
                                            <p:strVal val="#ppt_x"/>
                                          </p:val>
                                        </p:tav>
                                      </p:tavLst>
                                    </p:anim>
                                    <p:anim calcmode="lin" valueType="num">
                                      <p:cBhvr>
                                        <p:cTn id="90" dur="500" fill="hold"/>
                                        <p:tgtEl>
                                          <p:spTgt spid="225"/>
                                        </p:tgtEl>
                                        <p:attrNameLst>
                                          <p:attrName>ppt_y</p:attrName>
                                        </p:attrNameLst>
                                      </p:cBhvr>
                                      <p:tavLst>
                                        <p:tav tm="0">
                                          <p:val>
                                            <p:strVal val="#ppt_y-.1"/>
                                          </p:val>
                                        </p:tav>
                                        <p:tav tm="100000">
                                          <p:val>
                                            <p:strVal val="#ppt_y"/>
                                          </p:val>
                                        </p:tav>
                                      </p:tavLst>
                                    </p:anim>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157"/>
                                        </p:tgtEl>
                                        <p:attrNameLst>
                                          <p:attrName>style.visibility</p:attrName>
                                        </p:attrNameLst>
                                      </p:cBhvr>
                                      <p:to>
                                        <p:strVal val="visible"/>
                                      </p:to>
                                    </p:set>
                                    <p:animEffect transition="in" filter="wipe(left)">
                                      <p:cBhvr>
                                        <p:cTn id="94" dur="500"/>
                                        <p:tgtEl>
                                          <p:spTgt spid="157"/>
                                        </p:tgtEl>
                                      </p:cBhvr>
                                    </p:animEffect>
                                  </p:childTnLst>
                                </p:cTn>
                              </p:par>
                            </p:childTnLst>
                          </p:cTn>
                        </p:par>
                        <p:par>
                          <p:cTn id="95" fill="hold">
                            <p:stCondLst>
                              <p:cond delay="2500"/>
                            </p:stCondLst>
                            <p:childTnLst>
                              <p:par>
                                <p:cTn id="96" presetID="22" presetClass="entr" presetSubtype="8" fill="hold" grpId="0" nodeType="afterEffect">
                                  <p:stCondLst>
                                    <p:cond delay="0"/>
                                  </p:stCondLst>
                                  <p:childTnLst>
                                    <p:set>
                                      <p:cBhvr>
                                        <p:cTn id="97" dur="1" fill="hold">
                                          <p:stCondLst>
                                            <p:cond delay="0"/>
                                          </p:stCondLst>
                                        </p:cTn>
                                        <p:tgtEl>
                                          <p:spTgt spid="152"/>
                                        </p:tgtEl>
                                        <p:attrNameLst>
                                          <p:attrName>style.visibility</p:attrName>
                                        </p:attrNameLst>
                                      </p:cBhvr>
                                      <p:to>
                                        <p:strVal val="visible"/>
                                      </p:to>
                                    </p:set>
                                    <p:animEffect transition="in" filter="wipe(left)">
                                      <p:cBhvr>
                                        <p:cTn id="98" dur="500"/>
                                        <p:tgtEl>
                                          <p:spTgt spid="15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155"/>
                                        </p:tgtEl>
                                        <p:attrNameLst>
                                          <p:attrName>style.visibility</p:attrName>
                                        </p:attrNameLst>
                                      </p:cBhvr>
                                      <p:to>
                                        <p:strVal val="visible"/>
                                      </p:to>
                                    </p:set>
                                    <p:animEffect transition="in" filter="wipe(left)">
                                      <p:cBhvr>
                                        <p:cTn id="102" dur="500"/>
                                        <p:tgtEl>
                                          <p:spTgt spid="155"/>
                                        </p:tgtEl>
                                      </p:cBhvr>
                                    </p:animEffect>
                                  </p:childTnLst>
                                </p:cTn>
                              </p:par>
                              <p:par>
                                <p:cTn id="103" presetID="22" presetClass="entr" presetSubtype="8" fill="hold" nodeType="withEffect">
                                  <p:stCondLst>
                                    <p:cond delay="0"/>
                                  </p:stCondLst>
                                  <p:childTnLst>
                                    <p:set>
                                      <p:cBhvr>
                                        <p:cTn id="104" dur="1" fill="hold">
                                          <p:stCondLst>
                                            <p:cond delay="0"/>
                                          </p:stCondLst>
                                        </p:cTn>
                                        <p:tgtEl>
                                          <p:spTgt spid="163"/>
                                        </p:tgtEl>
                                        <p:attrNameLst>
                                          <p:attrName>style.visibility</p:attrName>
                                        </p:attrNameLst>
                                      </p:cBhvr>
                                      <p:to>
                                        <p:strVal val="visible"/>
                                      </p:to>
                                    </p:set>
                                    <p:animEffect transition="in" filter="wipe(left)">
                                      <p:cBhvr>
                                        <p:cTn id="105" dur="500"/>
                                        <p:tgtEl>
                                          <p:spTgt spid="163"/>
                                        </p:tgtEl>
                                      </p:cBhvr>
                                    </p:animEffect>
                                  </p:childTnLst>
                                </p:cTn>
                              </p:par>
                            </p:childTnLst>
                          </p:cTn>
                        </p:par>
                        <p:par>
                          <p:cTn id="106" fill="hold">
                            <p:stCondLst>
                              <p:cond delay="3500"/>
                            </p:stCondLst>
                            <p:childTnLst>
                              <p:par>
                                <p:cTn id="107" presetID="22" presetClass="entr" presetSubtype="1" fill="hold" nodeType="afterEffect">
                                  <p:stCondLst>
                                    <p:cond delay="0"/>
                                  </p:stCondLst>
                                  <p:childTnLst>
                                    <p:set>
                                      <p:cBhvr>
                                        <p:cTn id="108" dur="1" fill="hold">
                                          <p:stCondLst>
                                            <p:cond delay="0"/>
                                          </p:stCondLst>
                                        </p:cTn>
                                        <p:tgtEl>
                                          <p:spTgt spid="194"/>
                                        </p:tgtEl>
                                        <p:attrNameLst>
                                          <p:attrName>style.visibility</p:attrName>
                                        </p:attrNameLst>
                                      </p:cBhvr>
                                      <p:to>
                                        <p:strVal val="visible"/>
                                      </p:to>
                                    </p:set>
                                    <p:animEffect transition="in" filter="wipe(up)">
                                      <p:cBhvr>
                                        <p:cTn id="109" dur="500"/>
                                        <p:tgtEl>
                                          <p:spTgt spid="194"/>
                                        </p:tgtEl>
                                      </p:cBhvr>
                                    </p:animEffect>
                                  </p:childTnLst>
                                </p:cTn>
                              </p:par>
                              <p:par>
                                <p:cTn id="110" presetID="22" presetClass="exit" presetSubtype="8" fill="hold" grpId="0" nodeType="withEffect">
                                  <p:stCondLst>
                                    <p:cond delay="0"/>
                                  </p:stCondLst>
                                  <p:childTnLst>
                                    <p:animEffect transition="out" filter="wipe(left)">
                                      <p:cBhvr>
                                        <p:cTn id="111" dur="500"/>
                                        <p:tgtEl>
                                          <p:spTgt spid="117"/>
                                        </p:tgtEl>
                                      </p:cBhvr>
                                    </p:animEffect>
                                    <p:set>
                                      <p:cBhvr>
                                        <p:cTn id="112" dur="1" fill="hold">
                                          <p:stCondLst>
                                            <p:cond delay="499"/>
                                          </p:stCondLst>
                                        </p:cTn>
                                        <p:tgtEl>
                                          <p:spTgt spid="117"/>
                                        </p:tgtEl>
                                        <p:attrNameLst>
                                          <p:attrName>style.visibility</p:attrName>
                                        </p:attrNameLst>
                                      </p:cBhvr>
                                      <p:to>
                                        <p:strVal val="hidden"/>
                                      </p:to>
                                    </p:set>
                                  </p:childTnLst>
                                </p:cTn>
                              </p:par>
                              <p:par>
                                <p:cTn id="113" presetID="22" presetClass="exit" presetSubtype="8" fill="hold" grpId="0" nodeType="withEffect">
                                  <p:stCondLst>
                                    <p:cond delay="0"/>
                                  </p:stCondLst>
                                  <p:childTnLst>
                                    <p:animEffect transition="out" filter="wipe(left)">
                                      <p:cBhvr>
                                        <p:cTn id="114" dur="500"/>
                                        <p:tgtEl>
                                          <p:spTgt spid="116"/>
                                        </p:tgtEl>
                                      </p:cBhvr>
                                    </p:animEffect>
                                    <p:set>
                                      <p:cBhvr>
                                        <p:cTn id="115" dur="1" fill="hold">
                                          <p:stCondLst>
                                            <p:cond delay="499"/>
                                          </p:stCondLst>
                                        </p:cTn>
                                        <p:tgtEl>
                                          <p:spTgt spid="116"/>
                                        </p:tgtEl>
                                        <p:attrNameLst>
                                          <p:attrName>style.visibility</p:attrName>
                                        </p:attrNameLst>
                                      </p:cBhvr>
                                      <p:to>
                                        <p:strVal val="hidden"/>
                                      </p:to>
                                    </p:set>
                                  </p:childTnLst>
                                </p:cTn>
                              </p:par>
                              <p:par>
                                <p:cTn id="116" presetID="21" presetClass="entr" presetSubtype="1" fill="hold" nodeType="withEffect">
                                  <p:stCondLst>
                                    <p:cond delay="0"/>
                                  </p:stCondLst>
                                  <p:childTnLst>
                                    <p:set>
                                      <p:cBhvr>
                                        <p:cTn id="117" dur="1" fill="hold">
                                          <p:stCondLst>
                                            <p:cond delay="0"/>
                                          </p:stCondLst>
                                        </p:cTn>
                                        <p:tgtEl>
                                          <p:spTgt spid="169"/>
                                        </p:tgtEl>
                                        <p:attrNameLst>
                                          <p:attrName>style.visibility</p:attrName>
                                        </p:attrNameLst>
                                      </p:cBhvr>
                                      <p:to>
                                        <p:strVal val="visible"/>
                                      </p:to>
                                    </p:set>
                                    <p:animEffect transition="in" filter="wheel(1)">
                                      <p:cBhvr>
                                        <p:cTn id="118" dur="250"/>
                                        <p:tgtEl>
                                          <p:spTgt spid="169"/>
                                        </p:tgtEl>
                                      </p:cBhvr>
                                    </p:animEffect>
                                  </p:childTnLst>
                                </p:cTn>
                              </p:par>
                            </p:childTnLst>
                          </p:cTn>
                        </p:par>
                      </p:childTnLst>
                    </p:cTn>
                  </p:par>
                  <p:par>
                    <p:cTn id="119" fill="hold">
                      <p:stCondLst>
                        <p:cond delay="indefinite"/>
                      </p:stCondLst>
                      <p:childTnLst>
                        <p:par>
                          <p:cTn id="120" fill="hold">
                            <p:stCondLst>
                              <p:cond delay="0"/>
                            </p:stCondLst>
                            <p:childTnLst>
                              <p:par>
                                <p:cTn id="121" presetID="47" presetClass="entr" presetSubtype="0" fill="hold" nodeType="clickEffect">
                                  <p:stCondLst>
                                    <p:cond delay="0"/>
                                  </p:stCondLst>
                                  <p:childTnLst>
                                    <p:set>
                                      <p:cBhvr>
                                        <p:cTn id="122" dur="1" fill="hold">
                                          <p:stCondLst>
                                            <p:cond delay="0"/>
                                          </p:stCondLst>
                                        </p:cTn>
                                        <p:tgtEl>
                                          <p:spTgt spid="231"/>
                                        </p:tgtEl>
                                        <p:attrNameLst>
                                          <p:attrName>style.visibility</p:attrName>
                                        </p:attrNameLst>
                                      </p:cBhvr>
                                      <p:to>
                                        <p:strVal val="visible"/>
                                      </p:to>
                                    </p:set>
                                    <p:animEffect transition="in" filter="fade">
                                      <p:cBhvr>
                                        <p:cTn id="123" dur="500"/>
                                        <p:tgtEl>
                                          <p:spTgt spid="231"/>
                                        </p:tgtEl>
                                      </p:cBhvr>
                                    </p:animEffect>
                                    <p:anim calcmode="lin" valueType="num">
                                      <p:cBhvr>
                                        <p:cTn id="124" dur="500" fill="hold"/>
                                        <p:tgtEl>
                                          <p:spTgt spid="231"/>
                                        </p:tgtEl>
                                        <p:attrNameLst>
                                          <p:attrName>ppt_x</p:attrName>
                                        </p:attrNameLst>
                                      </p:cBhvr>
                                      <p:tavLst>
                                        <p:tav tm="0">
                                          <p:val>
                                            <p:strVal val="#ppt_x"/>
                                          </p:val>
                                        </p:tav>
                                        <p:tav tm="100000">
                                          <p:val>
                                            <p:strVal val="#ppt_x"/>
                                          </p:val>
                                        </p:tav>
                                      </p:tavLst>
                                    </p:anim>
                                    <p:anim calcmode="lin" valueType="num">
                                      <p:cBhvr>
                                        <p:cTn id="125" dur="500" fill="hold"/>
                                        <p:tgtEl>
                                          <p:spTgt spid="231"/>
                                        </p:tgtEl>
                                        <p:attrNameLst>
                                          <p:attrName>ppt_y</p:attrName>
                                        </p:attrNameLst>
                                      </p:cBhvr>
                                      <p:tavLst>
                                        <p:tav tm="0">
                                          <p:val>
                                            <p:strVal val="#ppt_y-.1"/>
                                          </p:val>
                                        </p:tav>
                                        <p:tav tm="100000">
                                          <p:val>
                                            <p:strVal val="#ppt_y"/>
                                          </p:val>
                                        </p:tav>
                                      </p:tavLst>
                                    </p:anim>
                                  </p:childTnLst>
                                </p:cTn>
                              </p:par>
                            </p:childTnLst>
                          </p:cTn>
                        </p:par>
                        <p:par>
                          <p:cTn id="126" fill="hold">
                            <p:stCondLst>
                              <p:cond delay="500"/>
                            </p:stCondLst>
                            <p:childTnLst>
                              <p:par>
                                <p:cTn id="127" presetID="22" presetClass="entr" presetSubtype="8" fill="hold" nodeType="afterEffect">
                                  <p:stCondLst>
                                    <p:cond delay="0"/>
                                  </p:stCondLst>
                                  <p:childTnLst>
                                    <p:set>
                                      <p:cBhvr>
                                        <p:cTn id="128" dur="1" fill="hold">
                                          <p:stCondLst>
                                            <p:cond delay="0"/>
                                          </p:stCondLst>
                                        </p:cTn>
                                        <p:tgtEl>
                                          <p:spTgt spid="158"/>
                                        </p:tgtEl>
                                        <p:attrNameLst>
                                          <p:attrName>style.visibility</p:attrName>
                                        </p:attrNameLst>
                                      </p:cBhvr>
                                      <p:to>
                                        <p:strVal val="visible"/>
                                      </p:to>
                                    </p:set>
                                    <p:animEffect transition="in" filter="wipe(left)">
                                      <p:cBhvr>
                                        <p:cTn id="129" dur="500"/>
                                        <p:tgtEl>
                                          <p:spTgt spid="158"/>
                                        </p:tgtEl>
                                      </p:cBhvr>
                                    </p:animEffect>
                                  </p:childTnLst>
                                </p:cTn>
                              </p:par>
                            </p:childTnLst>
                          </p:cTn>
                        </p:par>
                        <p:par>
                          <p:cTn id="130" fill="hold">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153"/>
                                        </p:tgtEl>
                                        <p:attrNameLst>
                                          <p:attrName>style.visibility</p:attrName>
                                        </p:attrNameLst>
                                      </p:cBhvr>
                                      <p:to>
                                        <p:strVal val="visible"/>
                                      </p:to>
                                    </p:set>
                                    <p:animEffect transition="in" filter="wipe(left)">
                                      <p:cBhvr>
                                        <p:cTn id="133" dur="500"/>
                                        <p:tgtEl>
                                          <p:spTgt spid="153"/>
                                        </p:tgtEl>
                                      </p:cBhvr>
                                    </p:animEffect>
                                  </p:childTnLst>
                                </p:cTn>
                              </p:par>
                              <p:par>
                                <p:cTn id="134" presetID="22" presetClass="exit" presetSubtype="8" fill="hold" grpId="0" nodeType="withEffect">
                                  <p:stCondLst>
                                    <p:cond delay="0"/>
                                  </p:stCondLst>
                                  <p:childTnLst>
                                    <p:animEffect transition="out" filter="wipe(left)">
                                      <p:cBhvr>
                                        <p:cTn id="135" dur="500"/>
                                        <p:tgtEl>
                                          <p:spTgt spid="123"/>
                                        </p:tgtEl>
                                      </p:cBhvr>
                                    </p:animEffect>
                                    <p:set>
                                      <p:cBhvr>
                                        <p:cTn id="136" dur="1" fill="hold">
                                          <p:stCondLst>
                                            <p:cond delay="499"/>
                                          </p:stCondLst>
                                        </p:cTn>
                                        <p:tgtEl>
                                          <p:spTgt spid="123"/>
                                        </p:tgtEl>
                                        <p:attrNameLst>
                                          <p:attrName>style.visibility</p:attrName>
                                        </p:attrNameLst>
                                      </p:cBhvr>
                                      <p:to>
                                        <p:strVal val="hidden"/>
                                      </p:to>
                                    </p:set>
                                  </p:childTnLst>
                                </p:cTn>
                              </p:par>
                              <p:par>
                                <p:cTn id="137" presetID="22" presetClass="exit" presetSubtype="8" fill="hold" grpId="0" nodeType="withEffect">
                                  <p:stCondLst>
                                    <p:cond delay="0"/>
                                  </p:stCondLst>
                                  <p:childTnLst>
                                    <p:animEffect transition="out" filter="wipe(left)">
                                      <p:cBhvr>
                                        <p:cTn id="138" dur="500"/>
                                        <p:tgtEl>
                                          <p:spTgt spid="122"/>
                                        </p:tgtEl>
                                      </p:cBhvr>
                                    </p:animEffect>
                                    <p:set>
                                      <p:cBhvr>
                                        <p:cTn id="139" dur="1" fill="hold">
                                          <p:stCondLst>
                                            <p:cond delay="499"/>
                                          </p:stCondLst>
                                        </p:cTn>
                                        <p:tgtEl>
                                          <p:spTgt spid="122"/>
                                        </p:tgtEl>
                                        <p:attrNameLst>
                                          <p:attrName>style.visibility</p:attrName>
                                        </p:attrNameLst>
                                      </p:cBhvr>
                                      <p:to>
                                        <p:strVal val="hidden"/>
                                      </p:to>
                                    </p:set>
                                  </p:childTnLst>
                                </p:cTn>
                              </p:par>
                            </p:childTnLst>
                          </p:cTn>
                        </p:par>
                        <p:par>
                          <p:cTn id="140" fill="hold">
                            <p:stCondLst>
                              <p:cond delay="1500"/>
                            </p:stCondLst>
                            <p:childTnLst>
                              <p:par>
                                <p:cTn id="141" presetID="47" presetClass="entr" presetSubtype="0" fill="hold" nodeType="afterEffect">
                                  <p:stCondLst>
                                    <p:cond delay="0"/>
                                  </p:stCondLst>
                                  <p:childTnLst>
                                    <p:set>
                                      <p:cBhvr>
                                        <p:cTn id="142" dur="1" fill="hold">
                                          <p:stCondLst>
                                            <p:cond delay="0"/>
                                          </p:stCondLst>
                                        </p:cTn>
                                        <p:tgtEl>
                                          <p:spTgt spid="219"/>
                                        </p:tgtEl>
                                        <p:attrNameLst>
                                          <p:attrName>style.visibility</p:attrName>
                                        </p:attrNameLst>
                                      </p:cBhvr>
                                      <p:to>
                                        <p:strVal val="visible"/>
                                      </p:to>
                                    </p:set>
                                    <p:animEffect transition="in" filter="fade">
                                      <p:cBhvr>
                                        <p:cTn id="143" dur="500"/>
                                        <p:tgtEl>
                                          <p:spTgt spid="219"/>
                                        </p:tgtEl>
                                      </p:cBhvr>
                                    </p:animEffect>
                                    <p:anim calcmode="lin" valueType="num">
                                      <p:cBhvr>
                                        <p:cTn id="144" dur="500" fill="hold"/>
                                        <p:tgtEl>
                                          <p:spTgt spid="219"/>
                                        </p:tgtEl>
                                        <p:attrNameLst>
                                          <p:attrName>ppt_x</p:attrName>
                                        </p:attrNameLst>
                                      </p:cBhvr>
                                      <p:tavLst>
                                        <p:tav tm="0">
                                          <p:val>
                                            <p:strVal val="#ppt_x"/>
                                          </p:val>
                                        </p:tav>
                                        <p:tav tm="100000">
                                          <p:val>
                                            <p:strVal val="#ppt_x"/>
                                          </p:val>
                                        </p:tav>
                                      </p:tavLst>
                                    </p:anim>
                                    <p:anim calcmode="lin" valueType="num">
                                      <p:cBhvr>
                                        <p:cTn id="145" dur="500" fill="hold"/>
                                        <p:tgtEl>
                                          <p:spTgt spid="219"/>
                                        </p:tgtEl>
                                        <p:attrNameLst>
                                          <p:attrName>ppt_y</p:attrName>
                                        </p:attrNameLst>
                                      </p:cBhvr>
                                      <p:tavLst>
                                        <p:tav tm="0">
                                          <p:val>
                                            <p:strVal val="#ppt_y-.1"/>
                                          </p:val>
                                        </p:tav>
                                        <p:tav tm="100000">
                                          <p:val>
                                            <p:strVal val="#ppt_y"/>
                                          </p:val>
                                        </p:tav>
                                      </p:tavLst>
                                    </p:anim>
                                  </p:childTnLst>
                                </p:cTn>
                              </p:par>
                            </p:childTnLst>
                          </p:cTn>
                        </p:par>
                        <p:par>
                          <p:cTn id="146" fill="hold">
                            <p:stCondLst>
                              <p:cond delay="2000"/>
                            </p:stCondLst>
                            <p:childTnLst>
                              <p:par>
                                <p:cTn id="147" presetID="1" presetClass="entr" presetSubtype="0" fill="hold" nodeType="afterEffect">
                                  <p:stCondLst>
                                    <p:cond delay="150"/>
                                  </p:stCondLst>
                                  <p:childTnLst>
                                    <p:set>
                                      <p:cBhvr>
                                        <p:cTn id="148" dur="1" fill="hold">
                                          <p:stCondLst>
                                            <p:cond delay="0"/>
                                          </p:stCondLst>
                                        </p:cTn>
                                        <p:tgtEl>
                                          <p:spTgt spid="131"/>
                                        </p:tgtEl>
                                        <p:attrNameLst>
                                          <p:attrName>style.visibility</p:attrName>
                                        </p:attrNameLst>
                                      </p:cBhvr>
                                      <p:to>
                                        <p:strVal val="visible"/>
                                      </p:to>
                                    </p:set>
                                  </p:childTnLst>
                                </p:cTn>
                              </p:par>
                            </p:childTnLst>
                          </p:cTn>
                        </p:par>
                        <p:par>
                          <p:cTn id="149" fill="hold">
                            <p:stCondLst>
                              <p:cond delay="2150"/>
                            </p:stCondLst>
                            <p:childTnLst>
                              <p:par>
                                <p:cTn id="150" presetID="1" presetClass="entr" presetSubtype="0" fill="hold" nodeType="afterEffect">
                                  <p:stCondLst>
                                    <p:cond delay="150"/>
                                  </p:stCondLst>
                                  <p:childTnLst>
                                    <p:set>
                                      <p:cBhvr>
                                        <p:cTn id="151" dur="1" fill="hold">
                                          <p:stCondLst>
                                            <p:cond delay="0"/>
                                          </p:stCondLst>
                                        </p:cTn>
                                        <p:tgtEl>
                                          <p:spTgt spid="134"/>
                                        </p:tgtEl>
                                        <p:attrNameLst>
                                          <p:attrName>style.visibility</p:attrName>
                                        </p:attrNameLst>
                                      </p:cBhvr>
                                      <p:to>
                                        <p:strVal val="visible"/>
                                      </p:to>
                                    </p:set>
                                  </p:childTnLst>
                                </p:cTn>
                              </p:par>
                            </p:childTnLst>
                          </p:cTn>
                        </p:par>
                        <p:par>
                          <p:cTn id="152" fill="hold">
                            <p:stCondLst>
                              <p:cond delay="2300"/>
                            </p:stCondLst>
                            <p:childTnLst>
                              <p:par>
                                <p:cTn id="153" presetID="1" presetClass="entr" presetSubtype="0" fill="hold" nodeType="afterEffect">
                                  <p:stCondLst>
                                    <p:cond delay="150"/>
                                  </p:stCondLst>
                                  <p:childTnLst>
                                    <p:set>
                                      <p:cBhvr>
                                        <p:cTn id="154" dur="1" fill="hold">
                                          <p:stCondLst>
                                            <p:cond delay="0"/>
                                          </p:stCondLst>
                                        </p:cTn>
                                        <p:tgtEl>
                                          <p:spTgt spid="137"/>
                                        </p:tgtEl>
                                        <p:attrNameLst>
                                          <p:attrName>style.visibility</p:attrName>
                                        </p:attrNameLst>
                                      </p:cBhvr>
                                      <p:to>
                                        <p:strVal val="visible"/>
                                      </p:to>
                                    </p:set>
                                  </p:childTnLst>
                                </p:cTn>
                              </p:par>
                            </p:childTnLst>
                          </p:cTn>
                        </p:par>
                        <p:par>
                          <p:cTn id="155" fill="hold">
                            <p:stCondLst>
                              <p:cond delay="2450"/>
                            </p:stCondLst>
                            <p:childTnLst>
                              <p:par>
                                <p:cTn id="156" presetID="1" presetClass="entr" presetSubtype="0" fill="hold" nodeType="afterEffect">
                                  <p:stCondLst>
                                    <p:cond delay="150"/>
                                  </p:stCondLst>
                                  <p:childTnLst>
                                    <p:set>
                                      <p:cBhvr>
                                        <p:cTn id="157" dur="1" fill="hold">
                                          <p:stCondLst>
                                            <p:cond delay="0"/>
                                          </p:stCondLst>
                                        </p:cTn>
                                        <p:tgtEl>
                                          <p:spTgt spid="146"/>
                                        </p:tgtEl>
                                        <p:attrNameLst>
                                          <p:attrName>style.visibility</p:attrName>
                                        </p:attrNameLst>
                                      </p:cBhvr>
                                      <p:to>
                                        <p:strVal val="visible"/>
                                      </p:to>
                                    </p:set>
                                  </p:childTnLst>
                                </p:cTn>
                              </p:par>
                            </p:childTnLst>
                          </p:cTn>
                        </p:par>
                        <p:par>
                          <p:cTn id="158" fill="hold">
                            <p:stCondLst>
                              <p:cond delay="2600"/>
                            </p:stCondLst>
                            <p:childTnLst>
                              <p:par>
                                <p:cTn id="159" presetID="1" presetClass="entr" presetSubtype="0" fill="hold" nodeType="afterEffect">
                                  <p:stCondLst>
                                    <p:cond delay="150"/>
                                  </p:stCondLst>
                                  <p:childTnLst>
                                    <p:set>
                                      <p:cBhvr>
                                        <p:cTn id="160" dur="1" fill="hold">
                                          <p:stCondLst>
                                            <p:cond delay="0"/>
                                          </p:stCondLst>
                                        </p:cTn>
                                        <p:tgtEl>
                                          <p:spTgt spid="143"/>
                                        </p:tgtEl>
                                        <p:attrNameLst>
                                          <p:attrName>style.visibility</p:attrName>
                                        </p:attrNameLst>
                                      </p:cBhvr>
                                      <p:to>
                                        <p:strVal val="visible"/>
                                      </p:to>
                                    </p:set>
                                  </p:childTnLst>
                                </p:cTn>
                              </p:par>
                            </p:childTnLst>
                          </p:cTn>
                        </p:par>
                        <p:par>
                          <p:cTn id="161" fill="hold">
                            <p:stCondLst>
                              <p:cond delay="2750"/>
                            </p:stCondLst>
                            <p:childTnLst>
                              <p:par>
                                <p:cTn id="162" presetID="1" presetClass="entr" presetSubtype="0" fill="hold" nodeType="afterEffect">
                                  <p:stCondLst>
                                    <p:cond delay="150"/>
                                  </p:stCondLst>
                                  <p:childTnLst>
                                    <p:set>
                                      <p:cBhvr>
                                        <p:cTn id="163" dur="1" fill="hold">
                                          <p:stCondLst>
                                            <p:cond delay="0"/>
                                          </p:stCondLst>
                                        </p:cTn>
                                        <p:tgtEl>
                                          <p:spTgt spid="140"/>
                                        </p:tgtEl>
                                        <p:attrNameLst>
                                          <p:attrName>style.visibility</p:attrName>
                                        </p:attrNameLst>
                                      </p:cBhvr>
                                      <p:to>
                                        <p:strVal val="visible"/>
                                      </p:to>
                                    </p:set>
                                  </p:childTnLst>
                                </p:cTn>
                              </p:par>
                            </p:childTnLst>
                          </p:cTn>
                        </p:par>
                        <p:par>
                          <p:cTn id="164" fill="hold">
                            <p:stCondLst>
                              <p:cond delay="2900"/>
                            </p:stCondLst>
                            <p:childTnLst>
                              <p:par>
                                <p:cTn id="165" presetID="1" presetClass="entr" presetSubtype="0" fill="hold" nodeType="afterEffect">
                                  <p:stCondLst>
                                    <p:cond delay="150"/>
                                  </p:stCondLst>
                                  <p:childTnLst>
                                    <p:set>
                                      <p:cBhvr>
                                        <p:cTn id="166" dur="1" fill="hold">
                                          <p:stCondLst>
                                            <p:cond delay="0"/>
                                          </p:stCondLst>
                                        </p:cTn>
                                        <p:tgtEl>
                                          <p:spTgt spid="149"/>
                                        </p:tgtEl>
                                        <p:attrNameLst>
                                          <p:attrName>style.visibility</p:attrName>
                                        </p:attrNameLst>
                                      </p:cBhvr>
                                      <p:to>
                                        <p:strVal val="visible"/>
                                      </p:to>
                                    </p:set>
                                  </p:childTnLst>
                                </p:cTn>
                              </p:par>
                            </p:childTnLst>
                          </p:cTn>
                        </p:par>
                        <p:par>
                          <p:cTn id="167" fill="hold">
                            <p:stCondLst>
                              <p:cond delay="3050"/>
                            </p:stCondLst>
                            <p:childTnLst>
                              <p:par>
                                <p:cTn id="168" presetID="1" presetClass="entr" presetSubtype="0" fill="hold" nodeType="afterEffect">
                                  <p:stCondLst>
                                    <p:cond delay="0"/>
                                  </p:stCondLst>
                                  <p:childTnLst>
                                    <p:set>
                                      <p:cBhvr>
                                        <p:cTn id="169" dur="1" fill="hold">
                                          <p:stCondLst>
                                            <p:cond delay="0"/>
                                          </p:stCondLst>
                                        </p:cTn>
                                        <p:tgtEl>
                                          <p:spTgt spid="213"/>
                                        </p:tgtEl>
                                        <p:attrNameLst>
                                          <p:attrName>style.visibility</p:attrName>
                                        </p:attrNameLst>
                                      </p:cBhvr>
                                      <p:to>
                                        <p:strVal val="visible"/>
                                      </p:to>
                                    </p:set>
                                  </p:childTnLst>
                                </p:cTn>
                              </p:par>
                              <p:par>
                                <p:cTn id="170" presetID="21" presetClass="entr" presetSubtype="1" fill="hold" nodeType="withEffect">
                                  <p:stCondLst>
                                    <p:cond delay="0"/>
                                  </p:stCondLst>
                                  <p:childTnLst>
                                    <p:set>
                                      <p:cBhvr>
                                        <p:cTn id="171" dur="1" fill="hold">
                                          <p:stCondLst>
                                            <p:cond delay="0"/>
                                          </p:stCondLst>
                                        </p:cTn>
                                        <p:tgtEl>
                                          <p:spTgt spid="177"/>
                                        </p:tgtEl>
                                        <p:attrNameLst>
                                          <p:attrName>style.visibility</p:attrName>
                                        </p:attrNameLst>
                                      </p:cBhvr>
                                      <p:to>
                                        <p:strVal val="visible"/>
                                      </p:to>
                                    </p:set>
                                    <p:animEffect transition="in" filter="wheel(1)">
                                      <p:cBhvr>
                                        <p:cTn id="172" dur="250"/>
                                        <p:tgtEl>
                                          <p:spTgt spid="177"/>
                                        </p:tgtEl>
                                      </p:cBhvr>
                                    </p:animEffect>
                                  </p:childTnLst>
                                </p:cTn>
                              </p:par>
                              <p:par>
                                <p:cTn id="173" presetID="22" presetClass="exit" presetSubtype="8" fill="hold" grpId="0" nodeType="withEffect">
                                  <p:stCondLst>
                                    <p:cond delay="0"/>
                                  </p:stCondLst>
                                  <p:childTnLst>
                                    <p:animEffect transition="out" filter="wipe(left)">
                                      <p:cBhvr>
                                        <p:cTn id="174" dur="500"/>
                                        <p:tgtEl>
                                          <p:spTgt spid="125"/>
                                        </p:tgtEl>
                                      </p:cBhvr>
                                    </p:animEffect>
                                    <p:set>
                                      <p:cBhvr>
                                        <p:cTn id="175" dur="1" fill="hold">
                                          <p:stCondLst>
                                            <p:cond delay="499"/>
                                          </p:stCondLst>
                                        </p:cTn>
                                        <p:tgtEl>
                                          <p:spTgt spid="125"/>
                                        </p:tgtEl>
                                        <p:attrNameLst>
                                          <p:attrName>style.visibility</p:attrName>
                                        </p:attrNameLst>
                                      </p:cBhvr>
                                      <p:to>
                                        <p:strVal val="hidden"/>
                                      </p:to>
                                    </p:set>
                                  </p:childTnLst>
                                </p:cTn>
                              </p:par>
                              <p:par>
                                <p:cTn id="176" presetID="22" presetClass="exit" presetSubtype="8" fill="hold" grpId="0" nodeType="withEffect">
                                  <p:stCondLst>
                                    <p:cond delay="0"/>
                                  </p:stCondLst>
                                  <p:childTnLst>
                                    <p:animEffect transition="out" filter="wipe(left)">
                                      <p:cBhvr>
                                        <p:cTn id="177" dur="500"/>
                                        <p:tgtEl>
                                          <p:spTgt spid="124"/>
                                        </p:tgtEl>
                                      </p:cBhvr>
                                    </p:animEffect>
                                    <p:set>
                                      <p:cBhvr>
                                        <p:cTn id="178" dur="1" fill="hold">
                                          <p:stCondLst>
                                            <p:cond delay="499"/>
                                          </p:stCondLst>
                                        </p:cTn>
                                        <p:tgtEl>
                                          <p:spTgt spid="124"/>
                                        </p:tgtEl>
                                        <p:attrNameLst>
                                          <p:attrName>style.visibility</p:attrName>
                                        </p:attrNameLst>
                                      </p:cBhvr>
                                      <p:to>
                                        <p:strVal val="hidden"/>
                                      </p:to>
                                    </p:set>
                                  </p:childTnLst>
                                </p:cTn>
                              </p:par>
                            </p:childTnLst>
                          </p:cTn>
                        </p:par>
                        <p:par>
                          <p:cTn id="179" fill="hold">
                            <p:stCondLst>
                              <p:cond delay="3550"/>
                            </p:stCondLst>
                            <p:childTnLst>
                              <p:par>
                                <p:cTn id="180" presetID="47" presetClass="entr" presetSubtype="0" fill="hold" nodeType="afterEffect">
                                  <p:stCondLst>
                                    <p:cond delay="1000"/>
                                  </p:stCondLst>
                                  <p:childTnLst>
                                    <p:set>
                                      <p:cBhvr>
                                        <p:cTn id="181" dur="1" fill="hold">
                                          <p:stCondLst>
                                            <p:cond delay="0"/>
                                          </p:stCondLst>
                                        </p:cTn>
                                        <p:tgtEl>
                                          <p:spTgt spid="234"/>
                                        </p:tgtEl>
                                        <p:attrNameLst>
                                          <p:attrName>style.visibility</p:attrName>
                                        </p:attrNameLst>
                                      </p:cBhvr>
                                      <p:to>
                                        <p:strVal val="visible"/>
                                      </p:to>
                                    </p:set>
                                    <p:animEffect transition="in" filter="fade">
                                      <p:cBhvr>
                                        <p:cTn id="182" dur="500"/>
                                        <p:tgtEl>
                                          <p:spTgt spid="234"/>
                                        </p:tgtEl>
                                      </p:cBhvr>
                                    </p:animEffect>
                                    <p:anim calcmode="lin" valueType="num">
                                      <p:cBhvr>
                                        <p:cTn id="183" dur="500" fill="hold"/>
                                        <p:tgtEl>
                                          <p:spTgt spid="234"/>
                                        </p:tgtEl>
                                        <p:attrNameLst>
                                          <p:attrName>ppt_x</p:attrName>
                                        </p:attrNameLst>
                                      </p:cBhvr>
                                      <p:tavLst>
                                        <p:tav tm="0">
                                          <p:val>
                                            <p:strVal val="#ppt_x"/>
                                          </p:val>
                                        </p:tav>
                                        <p:tav tm="100000">
                                          <p:val>
                                            <p:strVal val="#ppt_x"/>
                                          </p:val>
                                        </p:tav>
                                      </p:tavLst>
                                    </p:anim>
                                    <p:anim calcmode="lin" valueType="num">
                                      <p:cBhvr>
                                        <p:cTn id="184" dur="500" fill="hold"/>
                                        <p:tgtEl>
                                          <p:spTgt spid="234"/>
                                        </p:tgtEl>
                                        <p:attrNameLst>
                                          <p:attrName>ppt_y</p:attrName>
                                        </p:attrNameLst>
                                      </p:cBhvr>
                                      <p:tavLst>
                                        <p:tav tm="0">
                                          <p:val>
                                            <p:strVal val="#ppt_y-.1"/>
                                          </p:val>
                                        </p:tav>
                                        <p:tav tm="100000">
                                          <p:val>
                                            <p:strVal val="#ppt_y"/>
                                          </p:val>
                                        </p:tav>
                                      </p:tavLst>
                                    </p:anim>
                                  </p:childTnLst>
                                </p:cTn>
                              </p:par>
                              <p:par>
                                <p:cTn id="185" presetID="22" presetClass="entr" presetSubtype="8" fill="hold" nodeType="withEffect">
                                  <p:stCondLst>
                                    <p:cond delay="500"/>
                                  </p:stCondLst>
                                  <p:childTnLst>
                                    <p:set>
                                      <p:cBhvr>
                                        <p:cTn id="186" dur="1" fill="hold">
                                          <p:stCondLst>
                                            <p:cond delay="0"/>
                                          </p:stCondLst>
                                        </p:cTn>
                                        <p:tgtEl>
                                          <p:spTgt spid="156"/>
                                        </p:tgtEl>
                                        <p:attrNameLst>
                                          <p:attrName>style.visibility</p:attrName>
                                        </p:attrNameLst>
                                      </p:cBhvr>
                                      <p:to>
                                        <p:strVal val="visible"/>
                                      </p:to>
                                    </p:set>
                                    <p:animEffect transition="in" filter="wipe(left)">
                                      <p:cBhvr>
                                        <p:cTn id="187" dur="500"/>
                                        <p:tgtEl>
                                          <p:spTgt spid="156"/>
                                        </p:tgtEl>
                                      </p:cBhvr>
                                    </p:animEffect>
                                  </p:childTnLst>
                                </p:cTn>
                              </p:par>
                              <p:par>
                                <p:cTn id="188" presetID="22" presetClass="entr" presetSubtype="8" fill="hold" nodeType="withEffect">
                                  <p:stCondLst>
                                    <p:cond delay="500"/>
                                  </p:stCondLst>
                                  <p:childTnLst>
                                    <p:set>
                                      <p:cBhvr>
                                        <p:cTn id="189" dur="1" fill="hold">
                                          <p:stCondLst>
                                            <p:cond delay="0"/>
                                          </p:stCondLst>
                                        </p:cTn>
                                        <p:tgtEl>
                                          <p:spTgt spid="160"/>
                                        </p:tgtEl>
                                        <p:attrNameLst>
                                          <p:attrName>style.visibility</p:attrName>
                                        </p:attrNameLst>
                                      </p:cBhvr>
                                      <p:to>
                                        <p:strVal val="visible"/>
                                      </p:to>
                                    </p:set>
                                    <p:animEffect transition="in" filter="wipe(left)">
                                      <p:cBhvr>
                                        <p:cTn id="190" dur="500"/>
                                        <p:tgtEl>
                                          <p:spTgt spid="160"/>
                                        </p:tgtEl>
                                      </p:cBhvr>
                                    </p:animEffect>
                                  </p:childTnLst>
                                </p:cTn>
                              </p:par>
                            </p:childTnLst>
                          </p:cTn>
                        </p:par>
                        <p:par>
                          <p:cTn id="191" fill="hold">
                            <p:stCondLst>
                              <p:cond delay="5050"/>
                            </p:stCondLst>
                            <p:childTnLst>
                              <p:par>
                                <p:cTn id="192" presetID="1" presetClass="entr" presetSubtype="0" fill="hold" nodeType="afterEffect">
                                  <p:stCondLst>
                                    <p:cond delay="0"/>
                                  </p:stCondLst>
                                  <p:childTnLst>
                                    <p:set>
                                      <p:cBhvr>
                                        <p:cTn id="193" dur="1" fill="hold">
                                          <p:stCondLst>
                                            <p:cond delay="0"/>
                                          </p:stCondLst>
                                        </p:cTn>
                                        <p:tgtEl>
                                          <p:spTgt spid="106"/>
                                        </p:tgtEl>
                                        <p:attrNameLst>
                                          <p:attrName>style.visibility</p:attrName>
                                        </p:attrNameLst>
                                      </p:cBhvr>
                                      <p:to>
                                        <p:strVal val="visible"/>
                                      </p:to>
                                    </p:set>
                                  </p:childTnLst>
                                </p:cTn>
                              </p:par>
                            </p:childTnLst>
                          </p:cTn>
                        </p:par>
                        <p:par>
                          <p:cTn id="194" fill="hold">
                            <p:stCondLst>
                              <p:cond delay="5050"/>
                            </p:stCondLst>
                            <p:childTnLst>
                              <p:par>
                                <p:cTn id="195" presetID="22" presetClass="entr" presetSubtype="8" fill="hold" grpId="0" nodeType="afterEffect">
                                  <p:stCondLst>
                                    <p:cond delay="0"/>
                                  </p:stCondLst>
                                  <p:childTnLst>
                                    <p:set>
                                      <p:cBhvr>
                                        <p:cTn id="196" dur="1" fill="hold">
                                          <p:stCondLst>
                                            <p:cond delay="0"/>
                                          </p:stCondLst>
                                        </p:cTn>
                                        <p:tgtEl>
                                          <p:spTgt spid="154"/>
                                        </p:tgtEl>
                                        <p:attrNameLst>
                                          <p:attrName>style.visibility</p:attrName>
                                        </p:attrNameLst>
                                      </p:cBhvr>
                                      <p:to>
                                        <p:strVal val="visible"/>
                                      </p:to>
                                    </p:set>
                                    <p:animEffect transition="in" filter="wipe(left)">
                                      <p:cBhvr>
                                        <p:cTn id="197" dur="500"/>
                                        <p:tgtEl>
                                          <p:spTgt spid="154"/>
                                        </p:tgtEl>
                                      </p:cBhvr>
                                    </p:animEffect>
                                  </p:childTnLst>
                                </p:cTn>
                              </p:par>
                            </p:childTnLst>
                          </p:cTn>
                        </p:par>
                        <p:par>
                          <p:cTn id="198" fill="hold">
                            <p:stCondLst>
                              <p:cond delay="5550"/>
                            </p:stCondLst>
                            <p:childTnLst>
                              <p:par>
                                <p:cTn id="199" presetID="31" presetClass="entr" presetSubtype="0" fill="hold" nodeType="afterEffect">
                                  <p:stCondLst>
                                    <p:cond delay="0"/>
                                  </p:stCondLst>
                                  <p:childTnLst>
                                    <p:set>
                                      <p:cBhvr>
                                        <p:cTn id="200" dur="1" fill="hold">
                                          <p:stCondLst>
                                            <p:cond delay="0"/>
                                          </p:stCondLst>
                                        </p:cTn>
                                        <p:tgtEl>
                                          <p:spTgt spid="107"/>
                                        </p:tgtEl>
                                        <p:attrNameLst>
                                          <p:attrName>style.visibility</p:attrName>
                                        </p:attrNameLst>
                                      </p:cBhvr>
                                      <p:to>
                                        <p:strVal val="visible"/>
                                      </p:to>
                                    </p:set>
                                    <p:anim calcmode="lin" valueType="num">
                                      <p:cBhvr>
                                        <p:cTn id="201" dur="500" fill="hold"/>
                                        <p:tgtEl>
                                          <p:spTgt spid="107"/>
                                        </p:tgtEl>
                                        <p:attrNameLst>
                                          <p:attrName>ppt_w</p:attrName>
                                        </p:attrNameLst>
                                      </p:cBhvr>
                                      <p:tavLst>
                                        <p:tav tm="0">
                                          <p:val>
                                            <p:fltVal val="0"/>
                                          </p:val>
                                        </p:tav>
                                        <p:tav tm="100000">
                                          <p:val>
                                            <p:strVal val="#ppt_w"/>
                                          </p:val>
                                        </p:tav>
                                      </p:tavLst>
                                    </p:anim>
                                    <p:anim calcmode="lin" valueType="num">
                                      <p:cBhvr>
                                        <p:cTn id="202" dur="500" fill="hold"/>
                                        <p:tgtEl>
                                          <p:spTgt spid="107"/>
                                        </p:tgtEl>
                                        <p:attrNameLst>
                                          <p:attrName>ppt_h</p:attrName>
                                        </p:attrNameLst>
                                      </p:cBhvr>
                                      <p:tavLst>
                                        <p:tav tm="0">
                                          <p:val>
                                            <p:fltVal val="0"/>
                                          </p:val>
                                        </p:tav>
                                        <p:tav tm="100000">
                                          <p:val>
                                            <p:strVal val="#ppt_h"/>
                                          </p:val>
                                        </p:tav>
                                      </p:tavLst>
                                    </p:anim>
                                    <p:anim calcmode="lin" valueType="num">
                                      <p:cBhvr>
                                        <p:cTn id="203" dur="500" fill="hold"/>
                                        <p:tgtEl>
                                          <p:spTgt spid="107"/>
                                        </p:tgtEl>
                                        <p:attrNameLst>
                                          <p:attrName>style.rotation</p:attrName>
                                        </p:attrNameLst>
                                      </p:cBhvr>
                                      <p:tavLst>
                                        <p:tav tm="0">
                                          <p:val>
                                            <p:fltVal val="90"/>
                                          </p:val>
                                        </p:tav>
                                        <p:tav tm="100000">
                                          <p:val>
                                            <p:fltVal val="0"/>
                                          </p:val>
                                        </p:tav>
                                      </p:tavLst>
                                    </p:anim>
                                    <p:animEffect transition="in" filter="fade">
                                      <p:cBhvr>
                                        <p:cTn id="204" dur="500"/>
                                        <p:tgtEl>
                                          <p:spTgt spid="107"/>
                                        </p:tgtEl>
                                      </p:cBhvr>
                                    </p:animEffect>
                                  </p:childTnLst>
                                </p:cTn>
                              </p:par>
                            </p:childTnLst>
                          </p:cTn>
                        </p:par>
                        <p:par>
                          <p:cTn id="205" fill="hold">
                            <p:stCondLst>
                              <p:cond delay="6050"/>
                            </p:stCondLst>
                            <p:childTnLst>
                              <p:par>
                                <p:cTn id="206" presetID="1" presetClass="exit" presetSubtype="0" fill="hold" nodeType="afterEffect">
                                  <p:stCondLst>
                                    <p:cond delay="0"/>
                                  </p:stCondLst>
                                  <p:childTnLst>
                                    <p:set>
                                      <p:cBhvr>
                                        <p:cTn id="207" dur="1" fill="hold">
                                          <p:stCondLst>
                                            <p:cond delay="0"/>
                                          </p:stCondLst>
                                        </p:cTn>
                                        <p:tgtEl>
                                          <p:spTgt spid="106"/>
                                        </p:tgtEl>
                                        <p:attrNameLst>
                                          <p:attrName>style.visibility</p:attrName>
                                        </p:attrNameLst>
                                      </p:cBhvr>
                                      <p:to>
                                        <p:strVal val="hidden"/>
                                      </p:to>
                                    </p:set>
                                  </p:childTnLst>
                                </p:cTn>
                              </p:par>
                            </p:childTnLst>
                          </p:cTn>
                        </p:par>
                        <p:par>
                          <p:cTn id="208" fill="hold">
                            <p:stCondLst>
                              <p:cond delay="6050"/>
                            </p:stCondLst>
                            <p:childTnLst>
                              <p:par>
                                <p:cTn id="209" presetID="22" presetClass="entr" presetSubtype="1" fill="hold" nodeType="afterEffect">
                                  <p:stCondLst>
                                    <p:cond delay="0"/>
                                  </p:stCondLst>
                                  <p:childTnLst>
                                    <p:set>
                                      <p:cBhvr>
                                        <p:cTn id="210" dur="1" fill="hold">
                                          <p:stCondLst>
                                            <p:cond delay="0"/>
                                          </p:stCondLst>
                                        </p:cTn>
                                        <p:tgtEl>
                                          <p:spTgt spid="203"/>
                                        </p:tgtEl>
                                        <p:attrNameLst>
                                          <p:attrName>style.visibility</p:attrName>
                                        </p:attrNameLst>
                                      </p:cBhvr>
                                      <p:to>
                                        <p:strVal val="visible"/>
                                      </p:to>
                                    </p:set>
                                    <p:animEffect transition="in" filter="wipe(up)">
                                      <p:cBhvr>
                                        <p:cTn id="211" dur="500"/>
                                        <p:tgtEl>
                                          <p:spTgt spid="203"/>
                                        </p:tgtEl>
                                      </p:cBhvr>
                                    </p:animEffect>
                                  </p:childTnLst>
                                </p:cTn>
                              </p:par>
                            </p:childTnLst>
                          </p:cTn>
                        </p:par>
                        <p:par>
                          <p:cTn id="212" fill="hold">
                            <p:stCondLst>
                              <p:cond delay="6550"/>
                            </p:stCondLst>
                            <p:childTnLst>
                              <p:par>
                                <p:cTn id="213" presetID="22" presetClass="entr" presetSubtype="8" fill="hold" nodeType="afterEffect">
                                  <p:stCondLst>
                                    <p:cond delay="0"/>
                                  </p:stCondLst>
                                  <p:childTnLst>
                                    <p:set>
                                      <p:cBhvr>
                                        <p:cTn id="214" dur="1" fill="hold">
                                          <p:stCondLst>
                                            <p:cond delay="0"/>
                                          </p:stCondLst>
                                        </p:cTn>
                                        <p:tgtEl>
                                          <p:spTgt spid="159"/>
                                        </p:tgtEl>
                                        <p:attrNameLst>
                                          <p:attrName>style.visibility</p:attrName>
                                        </p:attrNameLst>
                                      </p:cBhvr>
                                      <p:to>
                                        <p:strVal val="visible"/>
                                      </p:to>
                                    </p:set>
                                    <p:animEffect transition="in" filter="wipe(left)">
                                      <p:cBhvr>
                                        <p:cTn id="215" dur="500"/>
                                        <p:tgtEl>
                                          <p:spTgt spid="159"/>
                                        </p:tgtEl>
                                      </p:cBhvr>
                                    </p:animEffect>
                                  </p:childTnLst>
                                </p:cTn>
                              </p:par>
                              <p:par>
                                <p:cTn id="216" presetID="22" presetClass="exit" presetSubtype="8" fill="hold" grpId="0" nodeType="withEffect">
                                  <p:stCondLst>
                                    <p:cond delay="0"/>
                                  </p:stCondLst>
                                  <p:childTnLst>
                                    <p:animEffect transition="out" filter="wipe(left)">
                                      <p:cBhvr>
                                        <p:cTn id="217" dur="500"/>
                                        <p:tgtEl>
                                          <p:spTgt spid="129"/>
                                        </p:tgtEl>
                                      </p:cBhvr>
                                    </p:animEffect>
                                    <p:set>
                                      <p:cBhvr>
                                        <p:cTn id="218" dur="1" fill="hold">
                                          <p:stCondLst>
                                            <p:cond delay="499"/>
                                          </p:stCondLst>
                                        </p:cTn>
                                        <p:tgtEl>
                                          <p:spTgt spid="129"/>
                                        </p:tgtEl>
                                        <p:attrNameLst>
                                          <p:attrName>style.visibility</p:attrName>
                                        </p:attrNameLst>
                                      </p:cBhvr>
                                      <p:to>
                                        <p:strVal val="hidden"/>
                                      </p:to>
                                    </p:set>
                                  </p:childTnLst>
                                </p:cTn>
                              </p:par>
                              <p:par>
                                <p:cTn id="219" presetID="22" presetClass="exit" presetSubtype="8" fill="hold" grpId="0" nodeType="withEffect">
                                  <p:stCondLst>
                                    <p:cond delay="0"/>
                                  </p:stCondLst>
                                  <p:childTnLst>
                                    <p:animEffect transition="out" filter="wipe(left)">
                                      <p:cBhvr>
                                        <p:cTn id="220" dur="500"/>
                                        <p:tgtEl>
                                          <p:spTgt spid="128"/>
                                        </p:tgtEl>
                                      </p:cBhvr>
                                    </p:animEffect>
                                    <p:set>
                                      <p:cBhvr>
                                        <p:cTn id="221" dur="1" fill="hold">
                                          <p:stCondLst>
                                            <p:cond delay="499"/>
                                          </p:stCondLst>
                                        </p:cTn>
                                        <p:tgtEl>
                                          <p:spTgt spid="128"/>
                                        </p:tgtEl>
                                        <p:attrNameLst>
                                          <p:attrName>style.visibility</p:attrName>
                                        </p:attrNameLst>
                                      </p:cBhvr>
                                      <p:to>
                                        <p:strVal val="hidden"/>
                                      </p:to>
                                    </p:set>
                                  </p:childTnLst>
                                </p:cTn>
                              </p:par>
                              <p:par>
                                <p:cTn id="222" presetID="10" presetClass="entr" presetSubtype="0" fill="hold" grpId="0" nodeType="withEffect">
                                  <p:stCondLst>
                                    <p:cond delay="0"/>
                                  </p:stCondLst>
                                  <p:childTnLst>
                                    <p:set>
                                      <p:cBhvr>
                                        <p:cTn id="223" dur="1" fill="hold">
                                          <p:stCondLst>
                                            <p:cond delay="0"/>
                                          </p:stCondLst>
                                        </p:cTn>
                                        <p:tgtEl>
                                          <p:spTgt spid="212"/>
                                        </p:tgtEl>
                                        <p:attrNameLst>
                                          <p:attrName>style.visibility</p:attrName>
                                        </p:attrNameLst>
                                      </p:cBhvr>
                                      <p:to>
                                        <p:strVal val="visible"/>
                                      </p:to>
                                    </p:set>
                                    <p:animEffect transition="in" filter="fade">
                                      <p:cBhvr>
                                        <p:cTn id="224"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p:bldP spid="152" grpId="0"/>
      <p:bldP spid="153" grpId="0"/>
      <p:bldP spid="154" grpId="0"/>
      <p:bldP spid="2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22464" y="2440597"/>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532986"/>
            </a:xfrm>
            <a:prstGeom prst="rect">
              <a:avLst/>
            </a:prstGeom>
            <a:noFill/>
          </p:spPr>
          <p:txBody>
            <a:bodyPr wrap="square" rtlCol="0">
              <a:spAutoFit/>
            </a:bodyPr>
            <a:lstStyle/>
            <a:p>
              <a:pPr algn="ctr"/>
              <a:r>
                <a:rPr lang="en-US" sz="2000" dirty="0" smtClean="0">
                  <a:solidFill>
                    <a:srgbClr val="FF0000"/>
                  </a:solidFill>
                </a:rPr>
                <a:t>Application Delivery </a:t>
              </a:r>
              <a:endParaRPr lang="en-US" sz="2000" dirty="0">
                <a:solidFill>
                  <a:srgbClr val="FF0000"/>
                </a:solidFill>
              </a:endParaRP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352121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2" y="348107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3615014"/>
            <a:ext cx="715260" cy="791555"/>
            <a:chOff x="236247" y="1940574"/>
            <a:chExt cx="973592" cy="1059688"/>
          </a:xfrm>
        </p:grpSpPr>
        <p:pic>
          <p:nvPicPr>
            <p:cNvPr id="29" name="Picture 28" descr="innovate-arrows_colo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2" y="352974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363551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4325040"/>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4471500"/>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45" name="TextBox 4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46" name="TextBox 45"/>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47" name="TextBox 46"/>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48" name="TextBox 47"/>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49" name="TextBox 48"/>
          <p:cNvSpPr txBox="1"/>
          <p:nvPr/>
        </p:nvSpPr>
        <p:spPr>
          <a:xfrm>
            <a:off x="5576025" y="4522186"/>
            <a:ext cx="800219" cy="369332"/>
          </a:xfrm>
          <a:prstGeom prst="rect">
            <a:avLst/>
          </a:prstGeom>
          <a:noFill/>
        </p:spPr>
        <p:txBody>
          <a:bodyPr wrap="none" rtlCol="0">
            <a:spAutoFit/>
          </a:bodyPr>
          <a:lstStyle/>
          <a:p>
            <a:r>
              <a:rPr lang="en-US" dirty="0"/>
              <a:t>PERF</a:t>
            </a:r>
          </a:p>
        </p:txBody>
      </p:sp>
      <p:pic>
        <p:nvPicPr>
          <p:cNvPr id="50"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5151" y="2853043"/>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ounded Rectangle 51"/>
          <p:cNvSpPr/>
          <p:nvPr/>
        </p:nvSpPr>
        <p:spPr>
          <a:xfrm>
            <a:off x="8176303" y="3211749"/>
            <a:ext cx="711093" cy="36148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cs typeface="Arial" pitchFamily="34" charset="0"/>
              </a:rPr>
              <a:t>Better Customer</a:t>
            </a:r>
            <a:endParaRPr lang="en-US" sz="1000" dirty="0">
              <a:cs typeface="Arial" pitchFamily="34" charset="0"/>
            </a:endParaRPr>
          </a:p>
          <a:p>
            <a:pPr algn="ctr">
              <a:lnSpc>
                <a:spcPct val="70000"/>
              </a:lnSpc>
            </a:pPr>
            <a:r>
              <a:rPr lang="en-US" sz="1000" dirty="0">
                <a:cs typeface="Arial" pitchFamily="34" charset="0"/>
              </a:rPr>
              <a:t>Experience</a:t>
            </a:r>
          </a:p>
        </p:txBody>
      </p:sp>
      <p:pic>
        <p:nvPicPr>
          <p:cNvPr id="67" name="Picture 66"/>
          <p:cNvPicPr>
            <a:picLocks noChangeAspect="1"/>
          </p:cNvPicPr>
          <p:nvPr/>
        </p:nvPicPr>
        <p:blipFill>
          <a:blip r:embed="rId11"/>
          <a:stretch>
            <a:fillRect/>
          </a:stretch>
        </p:blipFill>
        <p:spPr>
          <a:xfrm>
            <a:off x="6977574" y="158383"/>
            <a:ext cx="823031" cy="829128"/>
          </a:xfrm>
          <a:prstGeom prst="rect">
            <a:avLst/>
          </a:prstGeom>
        </p:spPr>
      </p:pic>
      <p:sp>
        <p:nvSpPr>
          <p:cNvPr id="69" name="TextBox 68"/>
          <p:cNvSpPr txBox="1"/>
          <p:nvPr/>
        </p:nvSpPr>
        <p:spPr>
          <a:xfrm>
            <a:off x="848757" y="1705522"/>
            <a:ext cx="988149" cy="277127"/>
          </a:xfrm>
          <a:prstGeom prst="rect">
            <a:avLst/>
          </a:prstGeom>
          <a:noFill/>
        </p:spPr>
        <p:txBody>
          <a:bodyPr wrap="square" rtlCol="0">
            <a:spAutoFit/>
          </a:bodyPr>
          <a:lstStyle/>
          <a:p>
            <a:pPr algn="ctr"/>
            <a:r>
              <a:rPr lang="nl-BE" sz="1201" dirty="0"/>
              <a:t>application</a:t>
            </a:r>
            <a:endParaRPr lang="nl-BE" sz="1351" dirty="0"/>
          </a:p>
        </p:txBody>
      </p:sp>
      <p:grpSp>
        <p:nvGrpSpPr>
          <p:cNvPr id="57" name="Group 56"/>
          <p:cNvGrpSpPr/>
          <p:nvPr/>
        </p:nvGrpSpPr>
        <p:grpSpPr>
          <a:xfrm>
            <a:off x="434706" y="4893439"/>
            <a:ext cx="11406992" cy="2069941"/>
            <a:chOff x="434706" y="4893439"/>
            <a:chExt cx="11406992" cy="2069941"/>
          </a:xfrm>
        </p:grpSpPr>
        <p:sp>
          <p:nvSpPr>
            <p:cNvPr id="55" name="Arc 54"/>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oup 50"/>
            <p:cNvGrpSpPr/>
            <p:nvPr/>
          </p:nvGrpSpPr>
          <p:grpSpPr>
            <a:xfrm>
              <a:off x="434706" y="4893439"/>
              <a:ext cx="11406992" cy="2069941"/>
              <a:chOff x="434706" y="4826410"/>
              <a:chExt cx="11406992" cy="2069941"/>
            </a:xfrm>
          </p:grpSpPr>
          <p:grpSp>
            <p:nvGrpSpPr>
              <p:cNvPr id="53" name="Group 52"/>
              <p:cNvGrpSpPr/>
              <p:nvPr/>
            </p:nvGrpSpPr>
            <p:grpSpPr>
              <a:xfrm>
                <a:off x="3035945" y="5349887"/>
                <a:ext cx="2682688" cy="1546464"/>
                <a:chOff x="5100521" y="5023777"/>
                <a:chExt cx="2682688" cy="1658762"/>
              </a:xfrm>
            </p:grpSpPr>
            <p:pic>
              <p:nvPicPr>
                <p:cNvPr id="3076" name="Picture 4" descr="Image result for cloud provide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verizon col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434706" y="5153092"/>
                <a:ext cx="1642178" cy="1412298"/>
                <a:chOff x="380932" y="5060433"/>
                <a:chExt cx="1903749" cy="1595168"/>
              </a:xfrm>
            </p:grpSpPr>
            <p:pic>
              <p:nvPicPr>
                <p:cNvPr id="3084" name="Picture 12" descr="Image result for vmwar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virtual machine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56" name="Arc 55"/>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86" name="Picture 14" descr="San Francisco, Colocation Services.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1" name="Picture 70"/>
          <p:cNvPicPr>
            <a:picLocks noChangeAspect="1"/>
          </p:cNvPicPr>
          <p:nvPr/>
        </p:nvPicPr>
        <p:blipFill>
          <a:blip r:embed="rId1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0314" y="2086749"/>
            <a:ext cx="351011" cy="905651"/>
          </a:xfrm>
          <a:prstGeom prst="rect">
            <a:avLst/>
          </a:prstGeom>
        </p:spPr>
      </p:pic>
      <p:sp>
        <p:nvSpPr>
          <p:cNvPr id="72" name="Title 1"/>
          <p:cNvSpPr txBox="1">
            <a:spLocks/>
          </p:cNvSpPr>
          <p:nvPr/>
        </p:nvSpPr>
        <p:spPr bwMode="gray">
          <a:xfrm>
            <a:off x="7322351" y="1440218"/>
            <a:ext cx="2128511"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solidFill>
                  <a:srgbClr val="FF0000"/>
                </a:solidFill>
              </a:rPr>
              <a:t>Continual Improvement</a:t>
            </a:r>
            <a:endParaRPr lang="en-US" dirty="0">
              <a:solidFill>
                <a:srgbClr val="FF0000"/>
              </a:solidFill>
            </a:endParaRPr>
          </a:p>
        </p:txBody>
      </p:sp>
      <p:sp>
        <p:nvSpPr>
          <p:cNvPr id="73" name="Title 1"/>
          <p:cNvSpPr txBox="1">
            <a:spLocks/>
          </p:cNvSpPr>
          <p:nvPr/>
        </p:nvSpPr>
        <p:spPr bwMode="gray">
          <a:xfrm>
            <a:off x="5252235" y="1378226"/>
            <a:ext cx="1483023"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solidFill>
                  <a:srgbClr val="FF0000"/>
                </a:solidFill>
              </a:rPr>
              <a:t>Optimization</a:t>
            </a:r>
            <a:endParaRPr lang="en-US" sz="1800" dirty="0">
              <a:solidFill>
                <a:srgbClr val="FF0000"/>
              </a:solidFill>
            </a:endParaRPr>
          </a:p>
        </p:txBody>
      </p:sp>
      <p:sp>
        <p:nvSpPr>
          <p:cNvPr id="74" name="Title 1"/>
          <p:cNvSpPr txBox="1">
            <a:spLocks/>
          </p:cNvSpPr>
          <p:nvPr/>
        </p:nvSpPr>
        <p:spPr bwMode="gray">
          <a:xfrm>
            <a:off x="4204137" y="987511"/>
            <a:ext cx="2338601" cy="663901"/>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2000" dirty="0" smtClean="0">
                <a:solidFill>
                  <a:srgbClr val="FF0000"/>
                </a:solidFill>
              </a:rPr>
              <a:t>Connectivity</a:t>
            </a:r>
            <a:endParaRPr lang="en-US" sz="1600" dirty="0">
              <a:solidFill>
                <a:srgbClr val="FF0000"/>
              </a:solidFill>
            </a:endParaRPr>
          </a:p>
        </p:txBody>
      </p:sp>
      <p:sp>
        <p:nvSpPr>
          <p:cNvPr id="75" name="Title 1"/>
          <p:cNvSpPr txBox="1">
            <a:spLocks/>
          </p:cNvSpPr>
          <p:nvPr/>
        </p:nvSpPr>
        <p:spPr bwMode="gray">
          <a:xfrm>
            <a:off x="6870883" y="911194"/>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solidFill>
                  <a:srgbClr val="FF0000"/>
                </a:solidFill>
              </a:rPr>
              <a:t>Security</a:t>
            </a:r>
            <a:r>
              <a:rPr lang="en-US" dirty="0"/>
              <a:t>  </a:t>
            </a:r>
          </a:p>
        </p:txBody>
      </p:sp>
      <p:sp>
        <p:nvSpPr>
          <p:cNvPr id="76" name="Rectangle 75"/>
          <p:cNvSpPr/>
          <p:nvPr/>
        </p:nvSpPr>
        <p:spPr>
          <a:xfrm>
            <a:off x="5993747" y="2963847"/>
            <a:ext cx="1864613" cy="369332"/>
          </a:xfrm>
          <a:prstGeom prst="rect">
            <a:avLst/>
          </a:prstGeom>
        </p:spPr>
        <p:txBody>
          <a:bodyPr wrap="none">
            <a:spAutoFit/>
          </a:bodyPr>
          <a:lstStyle/>
          <a:p>
            <a:r>
              <a:rPr lang="en-US" dirty="0"/>
              <a:t>Operations guys</a:t>
            </a:r>
          </a:p>
        </p:txBody>
      </p:sp>
      <p:sp>
        <p:nvSpPr>
          <p:cNvPr id="77" name="TextBox 76"/>
          <p:cNvSpPr txBox="1"/>
          <p:nvPr/>
        </p:nvSpPr>
        <p:spPr>
          <a:xfrm>
            <a:off x="742768" y="325892"/>
            <a:ext cx="4262770" cy="369332"/>
          </a:xfrm>
          <a:prstGeom prst="rect">
            <a:avLst/>
          </a:prstGeom>
          <a:noFill/>
        </p:spPr>
        <p:txBody>
          <a:bodyPr wrap="none" rtlCol="0">
            <a:spAutoFit/>
          </a:bodyPr>
          <a:lstStyle/>
          <a:p>
            <a:r>
              <a:rPr lang="en-US" dirty="0" smtClean="0">
                <a:solidFill>
                  <a:srgbClr val="FF0000"/>
                </a:solidFill>
              </a:rPr>
              <a:t>Verizon</a:t>
            </a:r>
            <a:r>
              <a:rPr lang="en-US" dirty="0" smtClean="0"/>
              <a:t> lights up the </a:t>
            </a:r>
            <a:r>
              <a:rPr lang="en-US" dirty="0"/>
              <a:t>A</a:t>
            </a:r>
            <a:r>
              <a:rPr lang="en-US" dirty="0" smtClean="0"/>
              <a:t>pplication Factory</a:t>
            </a:r>
            <a:endParaRPr lang="en-US" dirty="0"/>
          </a:p>
        </p:txBody>
      </p:sp>
      <p:pic>
        <p:nvPicPr>
          <p:cNvPr id="89" name="Picture 88"/>
          <p:cNvPicPr>
            <a:picLocks noChangeAspect="1"/>
          </p:cNvPicPr>
          <p:nvPr/>
        </p:nvPicPr>
        <p:blipFill>
          <a:blip r:embed="rId11"/>
          <a:stretch>
            <a:fillRect/>
          </a:stretch>
        </p:blipFill>
        <p:spPr>
          <a:xfrm>
            <a:off x="434549" y="2102410"/>
            <a:ext cx="823031" cy="829128"/>
          </a:xfrm>
          <a:prstGeom prst="rect">
            <a:avLst/>
          </a:prstGeom>
        </p:spPr>
      </p:pic>
      <p:pic>
        <p:nvPicPr>
          <p:cNvPr id="90" name="Picture 89"/>
          <p:cNvPicPr>
            <a:picLocks noChangeAspect="1"/>
          </p:cNvPicPr>
          <p:nvPr/>
        </p:nvPicPr>
        <p:blipFill>
          <a:blip r:embed="rId11"/>
          <a:stretch>
            <a:fillRect/>
          </a:stretch>
        </p:blipFill>
        <p:spPr>
          <a:xfrm>
            <a:off x="586949" y="2254810"/>
            <a:ext cx="823031" cy="829128"/>
          </a:xfrm>
          <a:prstGeom prst="rect">
            <a:avLst/>
          </a:prstGeom>
        </p:spPr>
      </p:pic>
      <p:pic>
        <p:nvPicPr>
          <p:cNvPr id="91" name="Picture 90"/>
          <p:cNvPicPr>
            <a:picLocks noChangeAspect="1"/>
          </p:cNvPicPr>
          <p:nvPr/>
        </p:nvPicPr>
        <p:blipFill>
          <a:blip r:embed="rId11"/>
          <a:stretch>
            <a:fillRect/>
          </a:stretch>
        </p:blipFill>
        <p:spPr>
          <a:xfrm>
            <a:off x="739349" y="2407210"/>
            <a:ext cx="823031" cy="829128"/>
          </a:xfrm>
          <a:prstGeom prst="rect">
            <a:avLst/>
          </a:prstGeom>
        </p:spPr>
      </p:pic>
      <p:sp>
        <p:nvSpPr>
          <p:cNvPr id="115" name="Rectangle 114"/>
          <p:cNvSpPr/>
          <p:nvPr/>
        </p:nvSpPr>
        <p:spPr>
          <a:xfrm>
            <a:off x="-100622" y="4256167"/>
            <a:ext cx="1415772" cy="369332"/>
          </a:xfrm>
          <a:prstGeom prst="rect">
            <a:avLst/>
          </a:prstGeom>
        </p:spPr>
        <p:txBody>
          <a:bodyPr wrap="none">
            <a:spAutoFit/>
          </a:bodyPr>
          <a:lstStyle/>
          <a:p>
            <a:r>
              <a:rPr lang="en-US" dirty="0" smtClean="0"/>
              <a:t>Developers </a:t>
            </a:r>
            <a:endParaRPr lang="en-US" dirty="0"/>
          </a:p>
        </p:txBody>
      </p:sp>
      <p:sp>
        <p:nvSpPr>
          <p:cNvPr id="78" name="Title 1"/>
          <p:cNvSpPr txBox="1">
            <a:spLocks/>
          </p:cNvSpPr>
          <p:nvPr/>
        </p:nvSpPr>
        <p:spPr bwMode="gray">
          <a:xfrm>
            <a:off x="3642095" y="1461891"/>
            <a:ext cx="966978" cy="529567"/>
          </a:xfrm>
          <a:prstGeom prst="rect">
            <a:avLst/>
          </a:prstGeom>
        </p:spPr>
        <p:txBody>
          <a:bodyPr vert="horz" lIns="0" tIns="0" rIns="0" bIns="0" rtlCol="0" anchor="t" anchorCtr="0">
            <a:normAutofit fontScale="92500" lnSpcReduction="1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solidFill>
                  <a:srgbClr val="FF0000"/>
                </a:solidFill>
              </a:rPr>
              <a:t>Managed Services</a:t>
            </a:r>
            <a:r>
              <a:rPr lang="en-US" dirty="0" smtClean="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233946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P spid="72" grpId="0"/>
      <p:bldP spid="73" grpId="0"/>
      <p:bldP spid="74" grpId="0"/>
      <p:bldP spid="75" grpId="0"/>
      <p:bldP spid="77" grpId="0"/>
      <p:bldP spid="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389184" y="6964764"/>
            <a:ext cx="228600" cy="228600"/>
          </a:xfrm>
        </p:spPr>
        <p:txBody>
          <a:bodyPr/>
          <a:lstStyle/>
          <a:p>
            <a:fld id="{E12D0507-9F86-7A45-BE8E-43760B9F92AA}" type="slidenum">
              <a:rPr lang="en-US" smtClean="0"/>
              <a:pPr/>
              <a:t>20</a:t>
            </a:fld>
            <a:endParaRPr lang="en-US"/>
          </a:p>
        </p:txBody>
      </p:sp>
      <p:grpSp>
        <p:nvGrpSpPr>
          <p:cNvPr id="7" name="Group 6"/>
          <p:cNvGrpSpPr/>
          <p:nvPr/>
        </p:nvGrpSpPr>
        <p:grpSpPr>
          <a:xfrm>
            <a:off x="5526062" y="2637753"/>
            <a:ext cx="1371994" cy="810245"/>
            <a:chOff x="7029740" y="1913022"/>
            <a:chExt cx="1371994" cy="810245"/>
          </a:xfrm>
        </p:grpSpPr>
        <p:sp>
          <p:nvSpPr>
            <p:cNvPr id="8" name="Rectangle 7"/>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200" dirty="0">
                  <a:solidFill>
                    <a:schemeClr val="tx1"/>
                  </a:solidFill>
                  <a:cs typeface="Calibri" pitchFamily="34" charset="0"/>
                </a:rPr>
                <a:t>OPERATIONS</a:t>
              </a:r>
              <a:endParaRPr lang="en-US" sz="1400" dirty="0">
                <a:solidFill>
                  <a:schemeClr val="tx1"/>
                </a:solidFill>
                <a:cs typeface="Calibri" pitchFamily="34" charset="0"/>
              </a:endParaRPr>
            </a:p>
          </p:txBody>
        </p:sp>
        <p:pic>
          <p:nvPicPr>
            <p:cNvPr id="9" name="Picture 8"/>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10" name="Pentagon 9"/>
          <p:cNvSpPr/>
          <p:nvPr/>
        </p:nvSpPr>
        <p:spPr>
          <a:xfrm>
            <a:off x="-129400" y="4651585"/>
            <a:ext cx="4475528"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Agile, Lean</a:t>
            </a:r>
            <a:endParaRPr lang="en-US" sz="1400" b="1" kern="0" dirty="0">
              <a:solidFill>
                <a:schemeClr val="accent4"/>
              </a:solidFill>
              <a:cs typeface="Arial Unicode MS" pitchFamily="34" charset="-128"/>
            </a:endParaRPr>
          </a:p>
        </p:txBody>
      </p:sp>
      <p:sp>
        <p:nvSpPr>
          <p:cNvPr id="11" name="Pentagon 10"/>
          <p:cNvSpPr/>
          <p:nvPr/>
        </p:nvSpPr>
        <p:spPr>
          <a:xfrm flipH="1">
            <a:off x="4723449" y="4651585"/>
            <a:ext cx="4420546"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ITIL, process, SLA’s</a:t>
            </a:r>
            <a:endParaRPr lang="en-US" sz="1400" b="1" kern="0" dirty="0">
              <a:solidFill>
                <a:schemeClr val="accent4"/>
              </a:solidFill>
              <a:cs typeface="Arial Unicode MS" pitchFamily="34" charset="-128"/>
            </a:endParaRPr>
          </a:p>
        </p:txBody>
      </p:sp>
      <p:sp>
        <p:nvSpPr>
          <p:cNvPr id="12" name="Pentagon 11"/>
          <p:cNvSpPr/>
          <p:nvPr/>
        </p:nvSpPr>
        <p:spPr>
          <a:xfrm>
            <a:off x="-118799" y="5003797"/>
            <a:ext cx="4464431"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a:solidFill>
                  <a:schemeClr val="accent4"/>
                </a:solidFill>
                <a:cs typeface="Arial Unicode MS" pitchFamily="34" charset="-128"/>
              </a:rPr>
              <a:t>Bring features/products to market faster</a:t>
            </a:r>
            <a:endParaRPr lang="en-US" sz="1400" b="1" kern="0" dirty="0">
              <a:solidFill>
                <a:schemeClr val="accent4"/>
              </a:solidFill>
              <a:cs typeface="Arial Unicode MS" pitchFamily="34" charset="-128"/>
            </a:endParaRPr>
          </a:p>
        </p:txBody>
      </p:sp>
      <p:sp>
        <p:nvSpPr>
          <p:cNvPr id="13" name="Pentagon 12"/>
          <p:cNvSpPr/>
          <p:nvPr/>
        </p:nvSpPr>
        <p:spPr>
          <a:xfrm>
            <a:off x="-116650" y="5356009"/>
            <a:ext cx="4462183"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Cloud, open source, infrastructure-as-code </a:t>
            </a:r>
            <a:endParaRPr lang="en-US" sz="1400" b="1" kern="0" dirty="0">
              <a:solidFill>
                <a:schemeClr val="accent4"/>
              </a:solidFill>
              <a:cs typeface="Arial Unicode MS" pitchFamily="34" charset="-128"/>
            </a:endParaRPr>
          </a:p>
        </p:txBody>
      </p:sp>
      <p:sp>
        <p:nvSpPr>
          <p:cNvPr id="14" name="Pentagon 13"/>
          <p:cNvSpPr/>
          <p:nvPr/>
        </p:nvSpPr>
        <p:spPr>
          <a:xfrm flipH="1">
            <a:off x="4723450" y="5003797"/>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a:solidFill>
                  <a:schemeClr val="accent4"/>
                </a:solidFill>
                <a:cs typeface="Arial Unicode MS" pitchFamily="34" charset="-128"/>
              </a:rPr>
              <a:t>Ensure availability; MTBF </a:t>
            </a:r>
            <a:endParaRPr lang="en-US" sz="1400" b="1" kern="0" dirty="0">
              <a:solidFill>
                <a:schemeClr val="accent4"/>
              </a:solidFill>
              <a:cs typeface="Arial Unicode MS" pitchFamily="34" charset="-128"/>
            </a:endParaRPr>
          </a:p>
        </p:txBody>
      </p:sp>
      <p:sp>
        <p:nvSpPr>
          <p:cNvPr id="15" name="Pentagon 14"/>
          <p:cNvSpPr/>
          <p:nvPr/>
        </p:nvSpPr>
        <p:spPr>
          <a:xfrm flipH="1">
            <a:off x="4723448" y="5356009"/>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Keeping the promise of the digital world</a:t>
            </a:r>
            <a:endParaRPr lang="en-US" sz="1400" b="1" kern="0" dirty="0">
              <a:solidFill>
                <a:schemeClr val="accent4"/>
              </a:solidFill>
              <a:cs typeface="Arial Unicode MS" pitchFamily="34" charset="-128"/>
            </a:endParaRPr>
          </a:p>
        </p:txBody>
      </p:sp>
      <p:sp>
        <p:nvSpPr>
          <p:cNvPr id="16" name="Rectangle 15"/>
          <p:cNvSpPr/>
          <p:nvPr/>
        </p:nvSpPr>
        <p:spPr>
          <a:xfrm>
            <a:off x="4379488" y="2827302"/>
            <a:ext cx="306659" cy="3020403"/>
          </a:xfrm>
          <a:prstGeom prst="rect">
            <a:avLst/>
          </a:prstGeom>
          <a:solidFill>
            <a:schemeClr val="tx2">
              <a:lumMod val="60000"/>
              <a:lumOff val="4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7" name="Title 1"/>
          <p:cNvSpPr>
            <a:spLocks noGrp="1"/>
          </p:cNvSpPr>
          <p:nvPr>
            <p:ph type="title"/>
          </p:nvPr>
        </p:nvSpPr>
        <p:spPr>
          <a:xfrm>
            <a:off x="388184" y="755994"/>
            <a:ext cx="8229600" cy="1091353"/>
          </a:xfrm>
        </p:spPr>
        <p:txBody>
          <a:bodyPr/>
          <a:lstStyle/>
          <a:p>
            <a:r>
              <a:rPr lang="en-US" dirty="0"/>
              <a:t>What are Challenges that Companies are Experiencing?</a:t>
            </a:r>
          </a:p>
        </p:txBody>
      </p:sp>
      <p:grpSp>
        <p:nvGrpSpPr>
          <p:cNvPr id="18" name="Group 17"/>
          <p:cNvGrpSpPr/>
          <p:nvPr/>
        </p:nvGrpSpPr>
        <p:grpSpPr>
          <a:xfrm>
            <a:off x="836440" y="3604727"/>
            <a:ext cx="3527144" cy="209143"/>
            <a:chOff x="706857" y="3519486"/>
            <a:chExt cx="3945159" cy="161926"/>
          </a:xfrm>
        </p:grpSpPr>
        <p:cxnSp>
          <p:nvCxnSpPr>
            <p:cNvPr id="19" name="Straight Arrow Connector 18"/>
            <p:cNvCxnSpPr/>
            <p:nvPr/>
          </p:nvCxnSpPr>
          <p:spPr>
            <a:xfrm>
              <a:off x="706857" y="3600450"/>
              <a:ext cx="3945159"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a:t>SPEED</a:t>
              </a:r>
            </a:p>
          </p:txBody>
        </p:sp>
      </p:grpSp>
      <p:grpSp>
        <p:nvGrpSpPr>
          <p:cNvPr id="21" name="Group 20"/>
          <p:cNvGrpSpPr/>
          <p:nvPr/>
        </p:nvGrpSpPr>
        <p:grpSpPr>
          <a:xfrm>
            <a:off x="4702049" y="3581119"/>
            <a:ext cx="3382337" cy="256359"/>
            <a:chOff x="3958284" y="1676400"/>
            <a:chExt cx="3559895" cy="256359"/>
          </a:xfrm>
        </p:grpSpPr>
        <p:grpSp>
          <p:nvGrpSpPr>
            <p:cNvPr id="22" name="Group 21"/>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58284" y="1676400"/>
                <a:ext cx="0" cy="25635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5157889" y="1722837"/>
              <a:ext cx="712204" cy="161925"/>
            </a:xfrm>
            <a:prstGeom prst="rect">
              <a:avLst/>
            </a:prstGeom>
            <a:solidFill>
              <a:schemeClr val="bg2"/>
            </a:solidFill>
            <a:ln>
              <a:noFill/>
            </a:ln>
          </p:spPr>
          <p:txBody>
            <a:bodyPr wrap="none" tIns="91440" bIns="91440" rtlCol="0" anchor="ctr" anchorCtr="0">
              <a:noAutofit/>
            </a:bodyPr>
            <a:lstStyle/>
            <a:p>
              <a:pPr algn="ctr"/>
              <a:r>
                <a:rPr lang="en-US" sz="1200" b="1" dirty="0"/>
                <a:t>STABILITY</a:t>
              </a:r>
            </a:p>
          </p:txBody>
        </p:sp>
      </p:grpSp>
      <p:sp>
        <p:nvSpPr>
          <p:cNvPr id="26" name="Explosion 1 25"/>
          <p:cNvSpPr/>
          <p:nvPr/>
        </p:nvSpPr>
        <p:spPr>
          <a:xfrm rot="10245964">
            <a:off x="4328054" y="5298039"/>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7" name="Explosion 1 26"/>
          <p:cNvSpPr/>
          <p:nvPr/>
        </p:nvSpPr>
        <p:spPr>
          <a:xfrm>
            <a:off x="4331782" y="4953426"/>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8" name="Explosion 1 27"/>
          <p:cNvSpPr/>
          <p:nvPr/>
        </p:nvSpPr>
        <p:spPr>
          <a:xfrm rot="9641753">
            <a:off x="4331782" y="4589113"/>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pic>
        <p:nvPicPr>
          <p:cNvPr id="29"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75111" y="3956447"/>
            <a:ext cx="655064" cy="190808"/>
          </a:xfrm>
          <a:prstGeom prst="rect">
            <a:avLst/>
          </a:prstGeom>
          <a:solidFill>
            <a:schemeClr val="accent3">
              <a:lumMod val="75000"/>
            </a:schemeClr>
          </a:solidFill>
          <a:ln>
            <a:noFill/>
          </a:ln>
          <a:effectLst/>
          <a:extLst/>
        </p:spPr>
      </p:pic>
      <p:grpSp>
        <p:nvGrpSpPr>
          <p:cNvPr id="30" name="Group 29"/>
          <p:cNvGrpSpPr/>
          <p:nvPr/>
        </p:nvGrpSpPr>
        <p:grpSpPr>
          <a:xfrm>
            <a:off x="2057401" y="2637753"/>
            <a:ext cx="1496696" cy="810246"/>
            <a:chOff x="607748" y="1913022"/>
            <a:chExt cx="1496696" cy="810246"/>
          </a:xfrm>
        </p:grpSpPr>
        <p:sp>
          <p:nvSpPr>
            <p:cNvPr id="31" name="Rectangle 30"/>
            <p:cNvSpPr/>
            <p:nvPr/>
          </p:nvSpPr>
          <p:spPr>
            <a:xfrm>
              <a:off x="607748" y="2441380"/>
              <a:ext cx="1496696" cy="281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p>
          </p:txBody>
        </p:sp>
        <p:pic>
          <p:nvPicPr>
            <p:cNvPr id="32" name="Picture 3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33" name="Group 32"/>
          <p:cNvGrpSpPr/>
          <p:nvPr/>
        </p:nvGrpSpPr>
        <p:grpSpPr>
          <a:xfrm>
            <a:off x="8176304" y="3641364"/>
            <a:ext cx="589566" cy="514879"/>
            <a:chOff x="8434271" y="2733514"/>
            <a:chExt cx="589566" cy="514879"/>
          </a:xfrm>
        </p:grpSpPr>
        <p:pic>
          <p:nvPicPr>
            <p:cNvPr id="34" name="Picture 33" descr="Thought_Leadership_2_customer_experience_v1.eps"/>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35" name="Rounded Rectangle 3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p>
          </p:txBody>
        </p:sp>
      </p:grpSp>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1" y="346939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p:cNvSpPr/>
          <p:nvPr/>
        </p:nvSpPr>
        <p:spPr>
          <a:xfrm>
            <a:off x="4351249"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8" name="Rectangle 37"/>
          <p:cNvSpPr/>
          <p:nvPr/>
        </p:nvSpPr>
        <p:spPr>
          <a:xfrm>
            <a:off x="7050378"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9" name="Multiply 38"/>
          <p:cNvSpPr/>
          <p:nvPr/>
        </p:nvSpPr>
        <p:spPr>
          <a:xfrm>
            <a:off x="1308850"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0" name="Multiply 39"/>
          <p:cNvSpPr/>
          <p:nvPr/>
        </p:nvSpPr>
        <p:spPr>
          <a:xfrm>
            <a:off x="4107774"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1" name="Multiply 40"/>
          <p:cNvSpPr/>
          <p:nvPr/>
        </p:nvSpPr>
        <p:spPr>
          <a:xfrm>
            <a:off x="2708312"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2" name="Multiply 41"/>
          <p:cNvSpPr/>
          <p:nvPr/>
        </p:nvSpPr>
        <p:spPr>
          <a:xfrm>
            <a:off x="5507236"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3" name="Multiply 42"/>
          <p:cNvSpPr/>
          <p:nvPr/>
        </p:nvSpPr>
        <p:spPr>
          <a:xfrm>
            <a:off x="6906698"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4"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1964663" y="3956447"/>
            <a:ext cx="864974" cy="190808"/>
          </a:xfrm>
          <a:prstGeom prst="rect">
            <a:avLst/>
          </a:prstGeom>
          <a:solidFill>
            <a:schemeClr val="accent3">
              <a:lumMod val="75000"/>
            </a:schemeClr>
          </a:solidFill>
          <a:ln>
            <a:noFill/>
          </a:ln>
          <a:effectLst/>
          <a:extLst/>
        </p:spPr>
      </p:pic>
      <p:pic>
        <p:nvPicPr>
          <p:cNvPr id="45"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364125" y="3956447"/>
            <a:ext cx="864974" cy="190808"/>
          </a:xfrm>
          <a:prstGeom prst="rect">
            <a:avLst/>
          </a:prstGeom>
          <a:solidFill>
            <a:schemeClr val="accent3">
              <a:lumMod val="75000"/>
            </a:schemeClr>
          </a:solidFill>
          <a:ln>
            <a:noFill/>
          </a:ln>
          <a:effectLst/>
          <a:extLst/>
        </p:spPr>
      </p:pic>
      <p:pic>
        <p:nvPicPr>
          <p:cNvPr id="46"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763587" y="3956447"/>
            <a:ext cx="864974" cy="190808"/>
          </a:xfrm>
          <a:prstGeom prst="rect">
            <a:avLst/>
          </a:prstGeom>
          <a:solidFill>
            <a:schemeClr val="accent3">
              <a:lumMod val="75000"/>
            </a:schemeClr>
          </a:solidFill>
          <a:ln>
            <a:noFill/>
          </a:ln>
          <a:effectLst/>
          <a:extLst/>
        </p:spPr>
      </p:pic>
      <p:pic>
        <p:nvPicPr>
          <p:cNvPr id="47"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163049" y="3956447"/>
            <a:ext cx="864974" cy="190808"/>
          </a:xfrm>
          <a:prstGeom prst="rect">
            <a:avLst/>
          </a:prstGeom>
          <a:solidFill>
            <a:schemeClr val="accent3">
              <a:lumMod val="75000"/>
            </a:schemeClr>
          </a:solidFill>
          <a:ln>
            <a:noFill/>
          </a:ln>
          <a:effectLst/>
          <a:extLst/>
        </p:spPr>
      </p:pic>
      <p:pic>
        <p:nvPicPr>
          <p:cNvPr id="4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562511" y="3956447"/>
            <a:ext cx="655064" cy="190808"/>
          </a:xfrm>
          <a:prstGeom prst="rect">
            <a:avLst/>
          </a:prstGeom>
          <a:solidFill>
            <a:schemeClr val="accent3">
              <a:lumMod val="75000"/>
            </a:schemeClr>
          </a:solidFill>
          <a:ln>
            <a:noFill/>
          </a:ln>
          <a:effectLst/>
          <a:extLst/>
        </p:spPr>
      </p:pic>
      <p:sp>
        <p:nvSpPr>
          <p:cNvPr id="49" name="Explosion 1 48"/>
          <p:cNvSpPr/>
          <p:nvPr/>
        </p:nvSpPr>
        <p:spPr>
          <a:xfrm rot="19865818">
            <a:off x="4331782" y="3435951"/>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Tree>
    <p:extLst>
      <p:ext uri="{BB962C8B-B14F-4D97-AF65-F5344CB8AC3E}">
        <p14:creationId xmlns:p14="http://schemas.microsoft.com/office/powerpoint/2010/main" val="102882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2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right)">
                                      <p:cBhvr>
                                        <p:cTn id="10" dur="1000"/>
                                        <p:tgtEl>
                                          <p:spTgt spid="21"/>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9"/>
                                        </p:tgtEl>
                                        <p:attrNameLst>
                                          <p:attrName>style.visibility</p:attrName>
                                        </p:attrNameLst>
                                      </p:cBhvr>
                                      <p:to>
                                        <p:strVal val="visible"/>
                                      </p:to>
                                    </p:set>
                                    <p:anim calcmode="lin" valueType="num">
                                      <p:cBhvr>
                                        <p:cTn id="20" dur="250" fill="hold"/>
                                        <p:tgtEl>
                                          <p:spTgt spid="39"/>
                                        </p:tgtEl>
                                        <p:attrNameLst>
                                          <p:attrName>ppt_w</p:attrName>
                                        </p:attrNameLst>
                                      </p:cBhvr>
                                      <p:tavLst>
                                        <p:tav tm="0">
                                          <p:val>
                                            <p:fltVal val="0"/>
                                          </p:val>
                                        </p:tav>
                                        <p:tav tm="100000">
                                          <p:val>
                                            <p:strVal val="#ppt_w"/>
                                          </p:val>
                                        </p:tav>
                                      </p:tavLst>
                                    </p:anim>
                                    <p:anim calcmode="lin" valueType="num">
                                      <p:cBhvr>
                                        <p:cTn id="21" dur="250" fill="hold"/>
                                        <p:tgtEl>
                                          <p:spTgt spid="39"/>
                                        </p:tgtEl>
                                        <p:attrNameLst>
                                          <p:attrName>ppt_h</p:attrName>
                                        </p:attrNameLst>
                                      </p:cBhvr>
                                      <p:tavLst>
                                        <p:tav tm="0">
                                          <p:val>
                                            <p:fltVal val="0"/>
                                          </p:val>
                                        </p:tav>
                                        <p:tav tm="100000">
                                          <p:val>
                                            <p:strVal val="#ppt_h"/>
                                          </p:val>
                                        </p:tav>
                                      </p:tavLst>
                                    </p:anim>
                                    <p:animEffect transition="in" filter="fade">
                                      <p:cBhvr>
                                        <p:cTn id="22" dur="250"/>
                                        <p:tgtEl>
                                          <p:spTgt spid="39"/>
                                        </p:tgtEl>
                                      </p:cBhvr>
                                    </p:animEffect>
                                  </p:childTnLst>
                                </p:cTn>
                              </p:par>
                              <p:par>
                                <p:cTn id="23" presetID="22" presetClass="entr" presetSubtype="8" fill="hold" nodeType="withEffect">
                                  <p:stCondLst>
                                    <p:cond delay="75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 calcmode="lin" valueType="num">
                                      <p:cBhvr>
                                        <p:cTn id="28" dur="250" fill="hold"/>
                                        <p:tgtEl>
                                          <p:spTgt spid="41"/>
                                        </p:tgtEl>
                                        <p:attrNameLst>
                                          <p:attrName>ppt_w</p:attrName>
                                        </p:attrNameLst>
                                      </p:cBhvr>
                                      <p:tavLst>
                                        <p:tav tm="0">
                                          <p:val>
                                            <p:fltVal val="0"/>
                                          </p:val>
                                        </p:tav>
                                        <p:tav tm="100000">
                                          <p:val>
                                            <p:strVal val="#ppt_w"/>
                                          </p:val>
                                        </p:tav>
                                      </p:tavLst>
                                    </p:anim>
                                    <p:anim calcmode="lin" valueType="num">
                                      <p:cBhvr>
                                        <p:cTn id="29" dur="250" fill="hold"/>
                                        <p:tgtEl>
                                          <p:spTgt spid="41"/>
                                        </p:tgtEl>
                                        <p:attrNameLst>
                                          <p:attrName>ppt_h</p:attrName>
                                        </p:attrNameLst>
                                      </p:cBhvr>
                                      <p:tavLst>
                                        <p:tav tm="0">
                                          <p:val>
                                            <p:fltVal val="0"/>
                                          </p:val>
                                        </p:tav>
                                        <p:tav tm="100000">
                                          <p:val>
                                            <p:strVal val="#ppt_h"/>
                                          </p:val>
                                        </p:tav>
                                      </p:tavLst>
                                    </p:anim>
                                    <p:animEffect transition="in" filter="fade">
                                      <p:cBhvr>
                                        <p:cTn id="30" dur="250"/>
                                        <p:tgtEl>
                                          <p:spTgt spid="41"/>
                                        </p:tgtEl>
                                      </p:cBhvr>
                                    </p:animEffect>
                                  </p:childTnLst>
                                </p:cTn>
                              </p:par>
                              <p:par>
                                <p:cTn id="31" presetID="22" presetClass="entr" presetSubtype="8" fill="hold" nodeType="withEffect">
                                  <p:stCondLst>
                                    <p:cond delay="150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 calcmode="lin" valueType="num">
                                      <p:cBhvr>
                                        <p:cTn id="36" dur="250" fill="hold"/>
                                        <p:tgtEl>
                                          <p:spTgt spid="40"/>
                                        </p:tgtEl>
                                        <p:attrNameLst>
                                          <p:attrName>ppt_w</p:attrName>
                                        </p:attrNameLst>
                                      </p:cBhvr>
                                      <p:tavLst>
                                        <p:tav tm="0">
                                          <p:val>
                                            <p:fltVal val="0"/>
                                          </p:val>
                                        </p:tav>
                                        <p:tav tm="100000">
                                          <p:val>
                                            <p:strVal val="#ppt_w"/>
                                          </p:val>
                                        </p:tav>
                                      </p:tavLst>
                                    </p:anim>
                                    <p:anim calcmode="lin" valueType="num">
                                      <p:cBhvr>
                                        <p:cTn id="37" dur="250" fill="hold"/>
                                        <p:tgtEl>
                                          <p:spTgt spid="40"/>
                                        </p:tgtEl>
                                        <p:attrNameLst>
                                          <p:attrName>ppt_h</p:attrName>
                                        </p:attrNameLst>
                                      </p:cBhvr>
                                      <p:tavLst>
                                        <p:tav tm="0">
                                          <p:val>
                                            <p:fltVal val="0"/>
                                          </p:val>
                                        </p:tav>
                                        <p:tav tm="100000">
                                          <p:val>
                                            <p:strVal val="#ppt_h"/>
                                          </p:val>
                                        </p:tav>
                                      </p:tavLst>
                                    </p:anim>
                                    <p:animEffect transition="in" filter="fade">
                                      <p:cBhvr>
                                        <p:cTn id="38" dur="250"/>
                                        <p:tgtEl>
                                          <p:spTgt spid="40"/>
                                        </p:tgtEl>
                                      </p:cBhvr>
                                    </p:animEffect>
                                  </p:childTnLst>
                                </p:cTn>
                              </p:par>
                              <p:par>
                                <p:cTn id="39" presetID="22" presetClass="entr" presetSubtype="8" fill="hold" nodeType="withEffect">
                                  <p:stCondLst>
                                    <p:cond delay="225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2"/>
                                        </p:tgtEl>
                                        <p:attrNameLst>
                                          <p:attrName>style.visibility</p:attrName>
                                        </p:attrNameLst>
                                      </p:cBhvr>
                                      <p:to>
                                        <p:strVal val="visible"/>
                                      </p:to>
                                    </p:set>
                                    <p:anim calcmode="lin" valueType="num">
                                      <p:cBhvr>
                                        <p:cTn id="44" dur="250" fill="hold"/>
                                        <p:tgtEl>
                                          <p:spTgt spid="42"/>
                                        </p:tgtEl>
                                        <p:attrNameLst>
                                          <p:attrName>ppt_w</p:attrName>
                                        </p:attrNameLst>
                                      </p:cBhvr>
                                      <p:tavLst>
                                        <p:tav tm="0">
                                          <p:val>
                                            <p:fltVal val="0"/>
                                          </p:val>
                                        </p:tav>
                                        <p:tav tm="100000">
                                          <p:val>
                                            <p:strVal val="#ppt_w"/>
                                          </p:val>
                                        </p:tav>
                                      </p:tavLst>
                                    </p:anim>
                                    <p:anim calcmode="lin" valueType="num">
                                      <p:cBhvr>
                                        <p:cTn id="45" dur="250" fill="hold"/>
                                        <p:tgtEl>
                                          <p:spTgt spid="42"/>
                                        </p:tgtEl>
                                        <p:attrNameLst>
                                          <p:attrName>ppt_h</p:attrName>
                                        </p:attrNameLst>
                                      </p:cBhvr>
                                      <p:tavLst>
                                        <p:tav tm="0">
                                          <p:val>
                                            <p:fltVal val="0"/>
                                          </p:val>
                                        </p:tav>
                                        <p:tav tm="100000">
                                          <p:val>
                                            <p:strVal val="#ppt_h"/>
                                          </p:val>
                                        </p:tav>
                                      </p:tavLst>
                                    </p:anim>
                                    <p:animEffect transition="in" filter="fade">
                                      <p:cBhvr>
                                        <p:cTn id="46" dur="250"/>
                                        <p:tgtEl>
                                          <p:spTgt spid="42"/>
                                        </p:tgtEl>
                                      </p:cBhvr>
                                    </p:animEffect>
                                  </p:childTnLst>
                                </p:cTn>
                              </p:par>
                              <p:par>
                                <p:cTn id="47" presetID="22" presetClass="entr" presetSubtype="8" fill="hold" nodeType="withEffect">
                                  <p:stCondLst>
                                    <p:cond delay="300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250" fill="hold"/>
                                        <p:tgtEl>
                                          <p:spTgt spid="43"/>
                                        </p:tgtEl>
                                        <p:attrNameLst>
                                          <p:attrName>ppt_w</p:attrName>
                                        </p:attrNameLst>
                                      </p:cBhvr>
                                      <p:tavLst>
                                        <p:tav tm="0">
                                          <p:val>
                                            <p:fltVal val="0"/>
                                          </p:val>
                                        </p:tav>
                                        <p:tav tm="100000">
                                          <p:val>
                                            <p:strVal val="#ppt_w"/>
                                          </p:val>
                                        </p:tav>
                                      </p:tavLst>
                                    </p:anim>
                                    <p:anim calcmode="lin" valueType="num">
                                      <p:cBhvr>
                                        <p:cTn id="53" dur="250" fill="hold"/>
                                        <p:tgtEl>
                                          <p:spTgt spid="43"/>
                                        </p:tgtEl>
                                        <p:attrNameLst>
                                          <p:attrName>ppt_h</p:attrName>
                                        </p:attrNameLst>
                                      </p:cBhvr>
                                      <p:tavLst>
                                        <p:tav tm="0">
                                          <p:val>
                                            <p:fltVal val="0"/>
                                          </p:val>
                                        </p:tav>
                                        <p:tav tm="100000">
                                          <p:val>
                                            <p:strVal val="#ppt_h"/>
                                          </p:val>
                                        </p:tav>
                                      </p:tavLst>
                                    </p:anim>
                                    <p:animEffect transition="in" filter="fade">
                                      <p:cBhvr>
                                        <p:cTn id="54" dur="250"/>
                                        <p:tgtEl>
                                          <p:spTgt spid="43"/>
                                        </p:tgtEl>
                                      </p:cBhvr>
                                    </p:animEffect>
                                  </p:childTnLst>
                                </p:cTn>
                              </p:par>
                              <p:par>
                                <p:cTn id="55" presetID="22" presetClass="entr" presetSubtype="8" fill="hold" nodeType="withEffect">
                                  <p:stCondLst>
                                    <p:cond delay="37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1+#ppt_w/2"/>
                                          </p:val>
                                        </p:tav>
                                        <p:tav tm="100000">
                                          <p:val>
                                            <p:strVal val="#ppt_x"/>
                                          </p:val>
                                        </p:tav>
                                      </p:tavLst>
                                    </p:anim>
                                    <p:anim calcmode="lin" valueType="num">
                                      <p:cBhvr additive="base">
                                        <p:cTn id="65" dur="500" fill="hold"/>
                                        <p:tgtEl>
                                          <p:spTgt spid="11"/>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12"/>
                                        </p:tgtEl>
                                        <p:attrNameLst>
                                          <p:attrName>style.visibility</p:attrName>
                                        </p:attrNameLst>
                                      </p:cBhvr>
                                      <p:to>
                                        <p:strVal val="visible"/>
                                      </p:to>
                                    </p:set>
                                    <p:anim calcmode="lin" valueType="num">
                                      <p:cBhvr additive="base">
                                        <p:cTn id="72" dur="500" fill="hold"/>
                                        <p:tgtEl>
                                          <p:spTgt spid="12"/>
                                        </p:tgtEl>
                                        <p:attrNameLst>
                                          <p:attrName>ppt_x</p:attrName>
                                        </p:attrNameLst>
                                      </p:cBhvr>
                                      <p:tavLst>
                                        <p:tav tm="0">
                                          <p:val>
                                            <p:strVal val="0-#ppt_w/2"/>
                                          </p:val>
                                        </p:tav>
                                        <p:tav tm="100000">
                                          <p:val>
                                            <p:strVal val="#ppt_x"/>
                                          </p:val>
                                        </p:tav>
                                      </p:tavLst>
                                    </p:anim>
                                    <p:anim calcmode="lin" valueType="num">
                                      <p:cBhvr additive="base">
                                        <p:cTn id="73" dur="500" fill="hold"/>
                                        <p:tgtEl>
                                          <p:spTgt spid="12"/>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27"/>
                                        </p:tgtEl>
                                        <p:attrNameLst>
                                          <p:attrName>style.visibility</p:attrName>
                                        </p:attrNameLst>
                                      </p:cBhvr>
                                      <p:to>
                                        <p:strVal val="visible"/>
                                      </p:to>
                                    </p:set>
                                    <p:anim calcmode="lin" valueType="num">
                                      <p:cBhvr>
                                        <p:cTn id="76" dur="500" fill="hold"/>
                                        <p:tgtEl>
                                          <p:spTgt spid="27"/>
                                        </p:tgtEl>
                                        <p:attrNameLst>
                                          <p:attrName>ppt_w</p:attrName>
                                        </p:attrNameLst>
                                      </p:cBhvr>
                                      <p:tavLst>
                                        <p:tav tm="0">
                                          <p:val>
                                            <p:fltVal val="0"/>
                                          </p:val>
                                        </p:tav>
                                        <p:tav tm="100000">
                                          <p:val>
                                            <p:strVal val="#ppt_w"/>
                                          </p:val>
                                        </p:tav>
                                      </p:tavLst>
                                    </p:anim>
                                    <p:anim calcmode="lin" valueType="num">
                                      <p:cBhvr>
                                        <p:cTn id="77" dur="500" fill="hold"/>
                                        <p:tgtEl>
                                          <p:spTgt spid="27"/>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1+#ppt_w/2"/>
                                          </p:val>
                                        </p:tav>
                                        <p:tav tm="100000">
                                          <p:val>
                                            <p:strVal val="#ppt_x"/>
                                          </p:val>
                                        </p:tav>
                                      </p:tavLst>
                                    </p:anim>
                                    <p:anim calcmode="lin" valueType="num">
                                      <p:cBhvr additive="base">
                                        <p:cTn id="81" dur="500" fill="hold"/>
                                        <p:tgtEl>
                                          <p:spTgt spid="14"/>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0-#ppt_w/2"/>
                                          </p:val>
                                        </p:tav>
                                        <p:tav tm="100000">
                                          <p:val>
                                            <p:strVal val="#ppt_x"/>
                                          </p:val>
                                        </p:tav>
                                      </p:tavLst>
                                    </p:anim>
                                    <p:anim calcmode="lin" valueType="num">
                                      <p:cBhvr additive="base">
                                        <p:cTn id="85" dur="500" fill="hold"/>
                                        <p:tgtEl>
                                          <p:spTgt spid="13"/>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15"/>
                                        </p:tgtEl>
                                        <p:attrNameLst>
                                          <p:attrName>style.visibility</p:attrName>
                                        </p:attrNameLst>
                                      </p:cBhvr>
                                      <p:to>
                                        <p:strVal val="visible"/>
                                      </p:to>
                                    </p:set>
                                    <p:anim calcmode="lin" valueType="num">
                                      <p:cBhvr additive="base">
                                        <p:cTn id="88" dur="500" fill="hold"/>
                                        <p:tgtEl>
                                          <p:spTgt spid="15"/>
                                        </p:tgtEl>
                                        <p:attrNameLst>
                                          <p:attrName>ppt_x</p:attrName>
                                        </p:attrNameLst>
                                      </p:cBhvr>
                                      <p:tavLst>
                                        <p:tav tm="0">
                                          <p:val>
                                            <p:strVal val="1+#ppt_w/2"/>
                                          </p:val>
                                        </p:tav>
                                        <p:tav tm="100000">
                                          <p:val>
                                            <p:strVal val="#ppt_x"/>
                                          </p:val>
                                        </p:tav>
                                      </p:tavLst>
                                    </p:anim>
                                    <p:anim calcmode="lin" valueType="num">
                                      <p:cBhvr additive="base">
                                        <p:cTn id="89" dur="500" fill="hold"/>
                                        <p:tgtEl>
                                          <p:spTgt spid="15"/>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6" grpId="0" animBg="1"/>
      <p:bldP spid="27" grpId="0" animBg="1"/>
      <p:bldP spid="28" grpId="0" animBg="1"/>
      <p:bldP spid="39" grpId="0" animBg="1"/>
      <p:bldP spid="40" grpId="0" animBg="1"/>
      <p:bldP spid="41" grpId="0" animBg="1"/>
      <p:bldP spid="42" grpId="0" animBg="1"/>
      <p:bldP spid="43" grpId="0" animBg="1"/>
      <p:bldP spid="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853652" y="3739223"/>
            <a:ext cx="7442464" cy="802284"/>
            <a:chOff x="844127" y="2300948"/>
            <a:chExt cx="7442464" cy="802284"/>
          </a:xfrm>
        </p:grpSpPr>
        <p:pic>
          <p:nvPicPr>
            <p:cNvPr id="51"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Multiply 51"/>
            <p:cNvSpPr/>
            <p:nvPr/>
          </p:nvSpPr>
          <p:spPr>
            <a:xfrm>
              <a:off x="1377866"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3" name="Multiply 52"/>
            <p:cNvSpPr/>
            <p:nvPr/>
          </p:nvSpPr>
          <p:spPr>
            <a:xfrm>
              <a:off x="4176790"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4" name="Multiply 53"/>
            <p:cNvSpPr/>
            <p:nvPr/>
          </p:nvSpPr>
          <p:spPr>
            <a:xfrm>
              <a:off x="2777328"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5" name="Multiply 54"/>
            <p:cNvSpPr/>
            <p:nvPr/>
          </p:nvSpPr>
          <p:spPr>
            <a:xfrm>
              <a:off x="5576252"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6" name="Multiply 55"/>
            <p:cNvSpPr/>
            <p:nvPr/>
          </p:nvSpPr>
          <p:spPr>
            <a:xfrm>
              <a:off x="6975714"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57"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2" name="Picture 3"/>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l="1" t="4" r="2752" b="-2733"/>
          <a:stretch/>
        </p:blipFill>
        <p:spPr bwMode="auto">
          <a:xfrm>
            <a:off x="853652" y="3999473"/>
            <a:ext cx="7318777"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 name="Group 62"/>
          <p:cNvGrpSpPr/>
          <p:nvPr/>
        </p:nvGrpSpPr>
        <p:grpSpPr>
          <a:xfrm>
            <a:off x="9525" y="4656557"/>
            <a:ext cx="9144000" cy="338494"/>
            <a:chOff x="0" y="3180182"/>
            <a:chExt cx="9144000" cy="338494"/>
          </a:xfrm>
        </p:grpSpPr>
        <p:cxnSp>
          <p:nvCxnSpPr>
            <p:cNvPr id="64" name="Straight Arrow Connector 63"/>
            <p:cNvCxnSpPr/>
            <p:nvPr/>
          </p:nvCxnSpPr>
          <p:spPr>
            <a:xfrm>
              <a:off x="0" y="334942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1041120" y="318018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Communication and shared metrics and goals - driving business value</a:t>
              </a:r>
              <a:endParaRPr lang="en-US" sz="1400" b="1" dirty="0">
                <a:solidFill>
                  <a:schemeClr val="bg1"/>
                </a:solidFill>
              </a:endParaRPr>
            </a:p>
          </p:txBody>
        </p:sp>
      </p:grpSp>
      <p:grpSp>
        <p:nvGrpSpPr>
          <p:cNvPr id="66" name="Group 65"/>
          <p:cNvGrpSpPr/>
          <p:nvPr/>
        </p:nvGrpSpPr>
        <p:grpSpPr>
          <a:xfrm>
            <a:off x="0" y="5068335"/>
            <a:ext cx="9144000" cy="338494"/>
            <a:chOff x="-9525" y="3568147"/>
            <a:chExt cx="9144000" cy="338494"/>
          </a:xfrm>
        </p:grpSpPr>
        <p:cxnSp>
          <p:nvCxnSpPr>
            <p:cNvPr id="67" name="Straight Arrow Connector 66"/>
            <p:cNvCxnSpPr/>
            <p:nvPr/>
          </p:nvCxnSpPr>
          <p:spPr>
            <a:xfrm>
              <a:off x="-9525" y="3737394"/>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1041120" y="3568147"/>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Collaboration and Continuous Feedback</a:t>
              </a:r>
              <a:endParaRPr lang="en-US" sz="1400" b="1" dirty="0">
                <a:solidFill>
                  <a:schemeClr val="bg1"/>
                </a:solidFill>
              </a:endParaRPr>
            </a:p>
          </p:txBody>
        </p:sp>
      </p:grpSp>
      <p:grpSp>
        <p:nvGrpSpPr>
          <p:cNvPr id="69" name="Group 68"/>
          <p:cNvGrpSpPr/>
          <p:nvPr/>
        </p:nvGrpSpPr>
        <p:grpSpPr>
          <a:xfrm>
            <a:off x="15903" y="5480112"/>
            <a:ext cx="9144000" cy="338494"/>
            <a:chOff x="6378" y="3956112"/>
            <a:chExt cx="9144000" cy="338494"/>
          </a:xfrm>
        </p:grpSpPr>
        <p:cxnSp>
          <p:nvCxnSpPr>
            <p:cNvPr id="70" name="Straight Arrow Connector 69"/>
            <p:cNvCxnSpPr/>
            <p:nvPr/>
          </p:nvCxnSpPr>
          <p:spPr>
            <a:xfrm>
              <a:off x="6378" y="412535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1" name="Rectangle 70"/>
            <p:cNvSpPr/>
            <p:nvPr/>
          </p:nvSpPr>
          <p:spPr>
            <a:xfrm>
              <a:off x="1041120" y="395611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Technology toolset enabling DevOps</a:t>
              </a:r>
              <a:endParaRPr lang="en-US" sz="1400" b="1" dirty="0">
                <a:solidFill>
                  <a:schemeClr val="bg1"/>
                </a:solidFill>
              </a:endParaRPr>
            </a:p>
          </p:txBody>
        </p:sp>
      </p:grpSp>
      <p:sp>
        <p:nvSpPr>
          <p:cNvPr id="72" name="Title 1"/>
          <p:cNvSpPr txBox="1">
            <a:spLocks/>
          </p:cNvSpPr>
          <p:nvPr/>
        </p:nvSpPr>
        <p:spPr bwMode="gray">
          <a:xfrm>
            <a:off x="335872" y="510163"/>
            <a:ext cx="8229600" cy="35661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4000" b="1" kern="1200" cap="none">
                <a:solidFill>
                  <a:schemeClr val="accent1"/>
                </a:solidFill>
                <a:latin typeface="+mj-lt"/>
                <a:ea typeface="+mj-ea"/>
                <a:cs typeface="+mj-cs"/>
              </a:defRPr>
            </a:lvl1pPr>
          </a:lstStyle>
          <a:p>
            <a:r>
              <a:rPr lang="en-US" dirty="0"/>
              <a:t>DevOps Transforms People, Process AND Technology</a:t>
            </a:r>
          </a:p>
        </p:txBody>
      </p:sp>
      <p:grpSp>
        <p:nvGrpSpPr>
          <p:cNvPr id="73" name="Group 72"/>
          <p:cNvGrpSpPr/>
          <p:nvPr/>
        </p:nvGrpSpPr>
        <p:grpSpPr>
          <a:xfrm>
            <a:off x="914982" y="3608870"/>
            <a:ext cx="7224371" cy="223028"/>
            <a:chOff x="1371118" y="2129580"/>
            <a:chExt cx="6236037" cy="161925"/>
          </a:xfrm>
        </p:grpSpPr>
        <p:cxnSp>
          <p:nvCxnSpPr>
            <p:cNvPr id="74" name="Straight Arrow Connector 73"/>
            <p:cNvCxnSpPr/>
            <p:nvPr/>
          </p:nvCxnSpPr>
          <p:spPr>
            <a:xfrm>
              <a:off x="1371118" y="2238639"/>
              <a:ext cx="6236037" cy="0"/>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3880237" y="2129580"/>
              <a:ext cx="1415332" cy="161925"/>
            </a:xfrm>
            <a:prstGeom prst="rect">
              <a:avLst/>
            </a:prstGeom>
            <a:solidFill>
              <a:schemeClr val="bg2"/>
            </a:solidFill>
          </p:spPr>
          <p:txBody>
            <a:bodyPr wrap="none" tIns="91440" bIns="91440" rtlCol="0" anchor="ctr" anchorCtr="0">
              <a:noAutofit/>
            </a:bodyPr>
            <a:lstStyle/>
            <a:p>
              <a:pPr algn="ctr"/>
              <a:r>
                <a:rPr lang="en-US" sz="1400" b="1" dirty="0">
                  <a:solidFill>
                    <a:schemeClr val="accent3"/>
                  </a:solidFill>
                </a:rPr>
                <a:t>SPEED &amp; STABILITY</a:t>
              </a:r>
            </a:p>
          </p:txBody>
        </p:sp>
      </p:grpSp>
      <p:grpSp>
        <p:nvGrpSpPr>
          <p:cNvPr id="76" name="Group 75"/>
          <p:cNvGrpSpPr/>
          <p:nvPr/>
        </p:nvGrpSpPr>
        <p:grpSpPr>
          <a:xfrm>
            <a:off x="8254845" y="3676713"/>
            <a:ext cx="589566" cy="514879"/>
            <a:chOff x="8434271" y="2733514"/>
            <a:chExt cx="589566" cy="514879"/>
          </a:xfrm>
        </p:grpSpPr>
        <p:pic>
          <p:nvPicPr>
            <p:cNvPr id="77" name="Picture 76" descr="Thought_Leadership_2_customer_experience_v1.eps"/>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78" name="Rounded Rectangle 77"/>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p>
          </p:txBody>
        </p:sp>
      </p:grpSp>
      <p:pic>
        <p:nvPicPr>
          <p:cNvPr id="7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872" y="3504739"/>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 name="Group 79"/>
          <p:cNvGrpSpPr/>
          <p:nvPr/>
        </p:nvGrpSpPr>
        <p:grpSpPr>
          <a:xfrm>
            <a:off x="5604603" y="2673102"/>
            <a:ext cx="1371994" cy="810245"/>
            <a:chOff x="7029740" y="1913022"/>
            <a:chExt cx="1371994" cy="810245"/>
          </a:xfrm>
        </p:grpSpPr>
        <p:sp>
          <p:nvSpPr>
            <p:cNvPr id="81" name="Rectangle 80"/>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400" dirty="0">
                  <a:solidFill>
                    <a:schemeClr val="tx1"/>
                  </a:solidFill>
                  <a:cs typeface="Calibri" pitchFamily="34" charset="0"/>
                </a:rPr>
                <a:t>OPERATIONS</a:t>
              </a:r>
            </a:p>
          </p:txBody>
        </p:sp>
        <p:pic>
          <p:nvPicPr>
            <p:cNvPr id="82" name="Picture 81"/>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grpSp>
        <p:nvGrpSpPr>
          <p:cNvPr id="83" name="Group 82"/>
          <p:cNvGrpSpPr/>
          <p:nvPr/>
        </p:nvGrpSpPr>
        <p:grpSpPr>
          <a:xfrm>
            <a:off x="2156844" y="2673102"/>
            <a:ext cx="1475793" cy="810245"/>
            <a:chOff x="628650" y="1913022"/>
            <a:chExt cx="1475793" cy="810245"/>
          </a:xfrm>
        </p:grpSpPr>
        <p:sp>
          <p:nvSpPr>
            <p:cNvPr id="84" name="Rectangle 83"/>
            <p:cNvSpPr/>
            <p:nvPr/>
          </p:nvSpPr>
          <p:spPr>
            <a:xfrm>
              <a:off x="628650" y="2466908"/>
              <a:ext cx="1475793"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p>
          </p:txBody>
        </p:sp>
        <p:pic>
          <p:nvPicPr>
            <p:cNvPr id="85" name="Picture 84"/>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947498" y="1913022"/>
              <a:ext cx="650852" cy="650852"/>
            </a:xfrm>
            <a:prstGeom prst="rect">
              <a:avLst/>
            </a:prstGeom>
          </p:spPr>
        </p:pic>
      </p:grpSp>
    </p:spTree>
    <p:extLst>
      <p:ext uri="{BB962C8B-B14F-4D97-AF65-F5344CB8AC3E}">
        <p14:creationId xmlns:p14="http://schemas.microsoft.com/office/powerpoint/2010/main" val="321242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1250"/>
                                        <p:tgtEl>
                                          <p:spTgt spid="62"/>
                                        </p:tgtEl>
                                      </p:cBhvr>
                                    </p:animEffect>
                                  </p:childTnLst>
                                </p:cTn>
                              </p:par>
                              <p:par>
                                <p:cTn id="8" presetID="22" presetClass="exit" presetSubtype="8" fill="hold" nodeType="withEffect">
                                  <p:stCondLst>
                                    <p:cond delay="0"/>
                                  </p:stCondLst>
                                  <p:childTnLst>
                                    <p:animEffect transition="out" filter="wipe(left)">
                                      <p:cBhvr>
                                        <p:cTn id="9" dur="1250"/>
                                        <p:tgtEl>
                                          <p:spTgt spid="50"/>
                                        </p:tgtEl>
                                      </p:cBhvr>
                                    </p:animEffect>
                                    <p:set>
                                      <p:cBhvr>
                                        <p:cTn id="10" dur="1" fill="hold">
                                          <p:stCondLst>
                                            <p:cond delay="1249"/>
                                          </p:stCondLst>
                                        </p:cTn>
                                        <p:tgtEl>
                                          <p:spTgt spid="50"/>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childTnLst>
                          </p:cTn>
                        </p:par>
                        <p:par>
                          <p:cTn id="14" fill="hold">
                            <p:stCondLst>
                              <p:cond delay="1250"/>
                            </p:stCondLst>
                            <p:childTnLst>
                              <p:par>
                                <p:cTn id="15" presetID="16" presetClass="entr" presetSubtype="37"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barn(outVertical)">
                                      <p:cBhvr>
                                        <p:cTn id="17" dur="500"/>
                                        <p:tgtEl>
                                          <p:spTgt spid="63"/>
                                        </p:tgtEl>
                                      </p:cBhvr>
                                    </p:animEffect>
                                  </p:childTnLst>
                                </p:cTn>
                              </p:par>
                              <p:par>
                                <p:cTn id="18" presetID="16" presetClass="entr" presetSubtype="37" fill="hold" nodeType="withEffect">
                                  <p:stCondLst>
                                    <p:cond delay="500"/>
                                  </p:stCondLst>
                                  <p:childTnLst>
                                    <p:set>
                                      <p:cBhvr>
                                        <p:cTn id="19" dur="1" fill="hold">
                                          <p:stCondLst>
                                            <p:cond delay="0"/>
                                          </p:stCondLst>
                                        </p:cTn>
                                        <p:tgtEl>
                                          <p:spTgt spid="66"/>
                                        </p:tgtEl>
                                        <p:attrNameLst>
                                          <p:attrName>style.visibility</p:attrName>
                                        </p:attrNameLst>
                                      </p:cBhvr>
                                      <p:to>
                                        <p:strVal val="visible"/>
                                      </p:to>
                                    </p:set>
                                    <p:animEffect transition="in" filter="barn(outVertical)">
                                      <p:cBhvr>
                                        <p:cTn id="20" dur="500"/>
                                        <p:tgtEl>
                                          <p:spTgt spid="66"/>
                                        </p:tgtEl>
                                      </p:cBhvr>
                                    </p:animEffect>
                                  </p:childTnLst>
                                </p:cTn>
                              </p:par>
                              <p:par>
                                <p:cTn id="21" presetID="16" presetClass="entr" presetSubtype="37" fill="hold" nodeType="withEffect">
                                  <p:stCondLst>
                                    <p:cond delay="750"/>
                                  </p:stCondLst>
                                  <p:childTnLst>
                                    <p:set>
                                      <p:cBhvr>
                                        <p:cTn id="22" dur="1" fill="hold">
                                          <p:stCondLst>
                                            <p:cond delay="0"/>
                                          </p:stCondLst>
                                        </p:cTn>
                                        <p:tgtEl>
                                          <p:spTgt spid="69"/>
                                        </p:tgtEl>
                                        <p:attrNameLst>
                                          <p:attrName>style.visibility</p:attrName>
                                        </p:attrNameLst>
                                      </p:cBhvr>
                                      <p:to>
                                        <p:strVal val="visible"/>
                                      </p:to>
                                    </p:set>
                                    <p:animEffect transition="in" filter="barn(outVertical)">
                                      <p:cBhvr>
                                        <p:cTn id="2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a:t>How long does it take to release an application?</a:t>
            </a:r>
          </a:p>
          <a:p>
            <a:endParaRPr lang="en-US" dirty="0"/>
          </a:p>
        </p:txBody>
      </p:sp>
      <p:sp>
        <p:nvSpPr>
          <p:cNvPr id="17" name="Text Placeholder 16"/>
          <p:cNvSpPr>
            <a:spLocks noGrp="1"/>
          </p:cNvSpPr>
          <p:nvPr>
            <p:ph type="body" sz="quarter" idx="11"/>
          </p:nvPr>
        </p:nvSpPr>
        <p:spPr/>
        <p:txBody>
          <a:bodyPr/>
          <a:lstStyle/>
          <a:p>
            <a:pPr>
              <a:lnSpc>
                <a:spcPct val="80000"/>
              </a:lnSpc>
              <a:spcAft>
                <a:spcPts val="600"/>
              </a:spcAft>
            </a:pPr>
            <a:r>
              <a:rPr lang="en-US" dirty="0"/>
              <a:t>What are the most challenging aspects of your application deployment process today?</a:t>
            </a:r>
          </a:p>
        </p:txBody>
      </p:sp>
      <p:sp>
        <p:nvSpPr>
          <p:cNvPr id="18" name="Text Placeholder 17"/>
          <p:cNvSpPr>
            <a:spLocks noGrp="1"/>
          </p:cNvSpPr>
          <p:nvPr>
            <p:ph type="body" sz="quarter" idx="12"/>
          </p:nvPr>
        </p:nvSpPr>
        <p:spPr/>
        <p:txBody>
          <a:bodyPr/>
          <a:lstStyle/>
          <a:p>
            <a:r>
              <a:rPr lang="en-US" dirty="0"/>
              <a:t>Please describe your overall change and release processes.</a:t>
            </a:r>
          </a:p>
        </p:txBody>
      </p:sp>
      <p:sp>
        <p:nvSpPr>
          <p:cNvPr id="25" name="Text Placeholder 24"/>
          <p:cNvSpPr>
            <a:spLocks noGrp="1"/>
          </p:cNvSpPr>
          <p:nvPr>
            <p:ph type="body" sz="quarter" idx="13"/>
          </p:nvPr>
        </p:nvSpPr>
        <p:spPr/>
        <p:txBody>
          <a:bodyPr/>
          <a:lstStyle/>
          <a:p>
            <a:r>
              <a:rPr lang="en-US" dirty="0"/>
              <a:t>What strategic initiatives are driving the demand for increased business and operational agility?</a:t>
            </a:r>
          </a:p>
        </p:txBody>
      </p:sp>
      <p:sp>
        <p:nvSpPr>
          <p:cNvPr id="26" name="Text Placeholder 25"/>
          <p:cNvSpPr>
            <a:spLocks noGrp="1"/>
          </p:cNvSpPr>
          <p:nvPr>
            <p:ph type="body" sz="quarter" idx="14"/>
          </p:nvPr>
        </p:nvSpPr>
        <p:spPr/>
        <p:txBody>
          <a:bodyPr/>
          <a:lstStyle/>
          <a:p>
            <a:r>
              <a:rPr lang="en-US" dirty="0"/>
              <a:t>What are your current release times or frequency of development/test/stage/production deployments?</a:t>
            </a:r>
          </a:p>
          <a:p>
            <a:endParaRPr lang="en-US" dirty="0"/>
          </a:p>
        </p:txBody>
      </p:sp>
      <p:sp>
        <p:nvSpPr>
          <p:cNvPr id="27" name="Text Placeholder 26"/>
          <p:cNvSpPr>
            <a:spLocks noGrp="1"/>
          </p:cNvSpPr>
          <p:nvPr>
            <p:ph type="body" sz="quarter" idx="15"/>
          </p:nvPr>
        </p:nvSpPr>
        <p:spPr/>
        <p:txBody>
          <a:bodyPr/>
          <a:lstStyle/>
          <a:p>
            <a:r>
              <a:rPr lang="en-US" dirty="0"/>
              <a:t>How do you run your application deployments today? How much of that are manual or scripts based?</a:t>
            </a:r>
          </a:p>
        </p:txBody>
      </p:sp>
      <p:sp>
        <p:nvSpPr>
          <p:cNvPr id="36" name="Slide Number Placeholder 35"/>
          <p:cNvSpPr>
            <a:spLocks noGrp="1"/>
          </p:cNvSpPr>
          <p:nvPr>
            <p:ph type="sldNum" sz="quarter" idx="18"/>
          </p:nvPr>
        </p:nvSpPr>
        <p:spPr/>
        <p:txBody>
          <a:bodyPr/>
          <a:lstStyle/>
          <a:p>
            <a:fld id="{E12D0507-9F86-7A45-BE8E-43760B9F92AA}" type="slidenum">
              <a:rPr lang="en-US" smtClean="0"/>
              <a:pPr/>
              <a:t>22</a:t>
            </a:fld>
            <a:endParaRPr lang="en-US" dirty="0"/>
          </a:p>
        </p:txBody>
      </p:sp>
    </p:spTree>
    <p:extLst>
      <p:ext uri="{BB962C8B-B14F-4D97-AF65-F5344CB8AC3E}">
        <p14:creationId xmlns:p14="http://schemas.microsoft.com/office/powerpoint/2010/main" val="898134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flipV="1">
            <a:off x="467762" y="1943488"/>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Rectangle 11"/>
          <p:cNvSpPr/>
          <p:nvPr/>
        </p:nvSpPr>
        <p:spPr>
          <a:xfrm flipV="1">
            <a:off x="3247054" y="1943487"/>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Rectangle 12"/>
          <p:cNvSpPr/>
          <p:nvPr/>
        </p:nvSpPr>
        <p:spPr>
          <a:xfrm flipV="1">
            <a:off x="6030696" y="1940003"/>
            <a:ext cx="2656105" cy="1386126"/>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57200" y="3136179"/>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4" y="3136179"/>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6" y="3136179"/>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13514" y="1947987"/>
            <a:ext cx="2666666" cy="1200329"/>
          </a:xfrm>
          <a:prstGeom prst="rect">
            <a:avLst/>
          </a:prstGeom>
        </p:spPr>
        <p:txBody>
          <a:bodyPr wrap="square">
            <a:spAutoFit/>
          </a:bodyPr>
          <a:lstStyle/>
          <a:p>
            <a:r>
              <a:rPr lang="en-US" dirty="0">
                <a:solidFill>
                  <a:schemeClr val="accent1"/>
                </a:solidFill>
              </a:rPr>
              <a:t>VP DEVELOPMENT/</a:t>
            </a:r>
            <a:r>
              <a:rPr lang="ru-RU" dirty="0">
                <a:solidFill>
                  <a:schemeClr val="accent1"/>
                </a:solidFill>
              </a:rPr>
              <a:t/>
            </a:r>
            <a:br>
              <a:rPr lang="ru-RU" dirty="0">
                <a:solidFill>
                  <a:schemeClr val="accent1"/>
                </a:solidFill>
              </a:rPr>
            </a:br>
            <a:r>
              <a:rPr lang="en-US" dirty="0">
                <a:solidFill>
                  <a:schemeClr val="accent1"/>
                </a:solidFill>
              </a:rPr>
              <a:t>APPS AND ENTERPRISE ARCHITECTS </a:t>
            </a:r>
          </a:p>
        </p:txBody>
      </p:sp>
      <p:sp>
        <p:nvSpPr>
          <p:cNvPr id="9" name="Rectangle 8"/>
          <p:cNvSpPr/>
          <p:nvPr/>
        </p:nvSpPr>
        <p:spPr>
          <a:xfrm>
            <a:off x="3247054" y="2004569"/>
            <a:ext cx="2656105" cy="923330"/>
          </a:xfrm>
          <a:prstGeom prst="rect">
            <a:avLst/>
          </a:prstGeom>
        </p:spPr>
        <p:txBody>
          <a:bodyPr wrap="square">
            <a:spAutoFit/>
          </a:bodyPr>
          <a:lstStyle/>
          <a:p>
            <a:r>
              <a:rPr lang="en-US" dirty="0">
                <a:solidFill>
                  <a:schemeClr val="accent3"/>
                </a:solidFill>
              </a:rPr>
              <a:t>VP OPERATIONS,</a:t>
            </a:r>
            <a:r>
              <a:rPr lang="ru-RU" dirty="0">
                <a:solidFill>
                  <a:schemeClr val="accent3"/>
                </a:solidFill>
              </a:rPr>
              <a:t/>
            </a:r>
            <a:br>
              <a:rPr lang="ru-RU" dirty="0">
                <a:solidFill>
                  <a:schemeClr val="accent3"/>
                </a:solidFill>
              </a:rPr>
            </a:br>
            <a:r>
              <a:rPr lang="en-US" dirty="0">
                <a:solidFill>
                  <a:schemeClr val="accent3"/>
                </a:solidFill>
              </a:rPr>
              <a:t>DEVOPS/RELEASE MANAGER </a:t>
            </a:r>
          </a:p>
        </p:txBody>
      </p:sp>
      <p:sp>
        <p:nvSpPr>
          <p:cNvPr id="10" name="Rectangle 9"/>
          <p:cNvSpPr/>
          <p:nvPr/>
        </p:nvSpPr>
        <p:spPr>
          <a:xfrm>
            <a:off x="6020946" y="2026019"/>
            <a:ext cx="2665855" cy="923330"/>
          </a:xfrm>
          <a:prstGeom prst="rect">
            <a:avLst/>
          </a:prstGeom>
        </p:spPr>
        <p:txBody>
          <a:bodyPr wrap="square">
            <a:spAutoFit/>
          </a:bodyPr>
          <a:lstStyle/>
          <a:p>
            <a:r>
              <a:rPr lang="en-US" dirty="0">
                <a:solidFill>
                  <a:schemeClr val="accent5"/>
                </a:solidFill>
              </a:rPr>
              <a:t>LINE OF</a:t>
            </a:r>
            <a:r>
              <a:rPr lang="ru-RU" dirty="0">
                <a:solidFill>
                  <a:schemeClr val="accent5"/>
                </a:solidFill>
              </a:rPr>
              <a:t/>
            </a:r>
            <a:br>
              <a:rPr lang="ru-RU" dirty="0">
                <a:solidFill>
                  <a:schemeClr val="accent5"/>
                </a:solidFill>
              </a:rPr>
            </a:br>
            <a:r>
              <a:rPr lang="en-US" dirty="0">
                <a:solidFill>
                  <a:schemeClr val="accent5"/>
                </a:solidFill>
              </a:rPr>
              <a:t>BUSINESS OWNER</a:t>
            </a:r>
            <a:r>
              <a:rPr lang="ru-RU" dirty="0">
                <a:solidFill>
                  <a:schemeClr val="accent5"/>
                </a:solidFill>
              </a:rPr>
              <a:t/>
            </a:r>
            <a:br>
              <a:rPr lang="ru-RU" dirty="0">
                <a:solidFill>
                  <a:schemeClr val="accent5"/>
                </a:solidFill>
              </a:rPr>
            </a:br>
            <a:r>
              <a:rPr lang="en-US" dirty="0">
                <a:solidFill>
                  <a:schemeClr val="accent5"/>
                </a:solidFill>
              </a:rPr>
              <a:t>(LBO) </a:t>
            </a:r>
          </a:p>
        </p:txBody>
      </p:sp>
      <p:sp>
        <p:nvSpPr>
          <p:cNvPr id="14" name="Rectangle 13"/>
          <p:cNvSpPr/>
          <p:nvPr/>
        </p:nvSpPr>
        <p:spPr>
          <a:xfrm>
            <a:off x="457200" y="3612155"/>
            <a:ext cx="2656105" cy="1754326"/>
          </a:xfrm>
          <a:prstGeom prst="rect">
            <a:avLst/>
          </a:prstGeom>
        </p:spPr>
        <p:txBody>
          <a:bodyPr wrap="square">
            <a:spAutoFit/>
          </a:bodyPr>
          <a:lstStyle/>
          <a:p>
            <a:pPr marL="0" lvl="1"/>
            <a:r>
              <a:rPr lang="en-US" dirty="0"/>
              <a:t>Driven by meeting/exceeding project goals; faster time to market; meeting/exceeding</a:t>
            </a:r>
            <a:r>
              <a:rPr lang="ru-RU" dirty="0"/>
              <a:t/>
            </a:r>
            <a:br>
              <a:rPr lang="ru-RU" dirty="0"/>
            </a:br>
            <a:r>
              <a:rPr lang="en-US" dirty="0"/>
              <a:t>quality metrics </a:t>
            </a:r>
          </a:p>
        </p:txBody>
      </p:sp>
      <p:sp>
        <p:nvSpPr>
          <p:cNvPr id="15" name="Rectangle 14"/>
          <p:cNvSpPr/>
          <p:nvPr/>
        </p:nvSpPr>
        <p:spPr>
          <a:xfrm>
            <a:off x="3239073" y="3624340"/>
            <a:ext cx="2656105" cy="1754326"/>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3611400"/>
            <a:ext cx="2656105" cy="1754326"/>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3922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5" y="3005985"/>
            <a:ext cx="8429515" cy="2602309"/>
          </a:xfrm>
        </p:spPr>
        <p:txBody>
          <a:bodyPr>
            <a:noAutofit/>
          </a:bodyPr>
          <a:lstStyle/>
          <a:p>
            <a:pPr algn="ctr">
              <a:spcBef>
                <a:spcPts val="0"/>
              </a:spcBef>
            </a:pPr>
            <a:endParaRPr lang="en-US" dirty="0"/>
          </a:p>
          <a:p>
            <a:pPr algn="ctr">
              <a:spcBef>
                <a:spcPts val="0"/>
              </a:spcBef>
            </a:pPr>
            <a:endParaRPr lang="en-US" dirty="0"/>
          </a:p>
          <a:p>
            <a:pPr algn="ctr">
              <a:spcBef>
                <a:spcPts val="0"/>
              </a:spcBef>
            </a:pPr>
            <a:endParaRPr lang="en-US" dirty="0"/>
          </a:p>
          <a:p>
            <a:pPr algn="ctr">
              <a:spcBef>
                <a:spcPts val="0"/>
              </a:spcBef>
            </a:pPr>
            <a:endParaRPr lang="en-US" dirty="0"/>
          </a:p>
          <a:p>
            <a:pPr algn="ctr">
              <a:spcBef>
                <a:spcPts val="0"/>
              </a:spcBef>
            </a:pPr>
            <a:r>
              <a:rPr lang="en-US" dirty="0"/>
              <a:t>Verizon delivers the promise of the digital world.</a:t>
            </a:r>
          </a:p>
        </p:txBody>
      </p:sp>
      <p:sp>
        <p:nvSpPr>
          <p:cNvPr id="11267" name="Rectangle 2"/>
          <p:cNvSpPr>
            <a:spLocks noGrp="1" noChangeArrowheads="1"/>
          </p:cNvSpPr>
          <p:nvPr>
            <p:ph type="title"/>
          </p:nvPr>
        </p:nvSpPr>
        <p:spPr/>
        <p:txBody>
          <a:bodyPr/>
          <a:lstStyle/>
          <a:p>
            <a:r>
              <a:rPr lang="en-US" dirty="0"/>
              <a:t>Better Experience   </a:t>
            </a:r>
            <a:endParaRPr dirty="0"/>
          </a:p>
        </p:txBody>
      </p:sp>
      <p:grpSp>
        <p:nvGrpSpPr>
          <p:cNvPr id="6" name="Group 5"/>
          <p:cNvGrpSpPr/>
          <p:nvPr/>
        </p:nvGrpSpPr>
        <p:grpSpPr>
          <a:xfrm>
            <a:off x="434038" y="1931497"/>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5" y="1600972"/>
            <a:ext cx="8429515" cy="1200329"/>
          </a:xfrm>
          <a:prstGeom prst="rect">
            <a:avLst/>
          </a:prstGeom>
          <a:solidFill>
            <a:schemeClr val="bg2"/>
          </a:solidFill>
        </p:spPr>
        <p:txBody>
          <a:bodyPr wrap="square" anchor="ctr">
            <a:spAutoFit/>
          </a:bodyPr>
          <a:lstStyle/>
          <a:p>
            <a:pPr algn="ctr"/>
            <a:r>
              <a:rPr lang="en-US" dirty="0"/>
              <a:t>Verizon helps organizations orchestrate the entire application release process and automate  the deployment of applications from development into production. </a:t>
            </a:r>
          </a:p>
          <a:p>
            <a:pPr algn="ctr"/>
            <a:r>
              <a:rPr lang="en-US" dirty="0"/>
              <a:t>Application deployment tasks are automated, errors are reduced, software releases are more reliable, and throughput is dramatically improved.</a:t>
            </a:r>
            <a:endParaRPr lang="en-US" sz="5400" b="1" dirty="0"/>
          </a:p>
        </p:txBody>
      </p:sp>
      <p:cxnSp>
        <p:nvCxnSpPr>
          <p:cNvPr id="16" name="Straight Connector 15"/>
          <p:cNvCxnSpPr/>
          <p:nvPr/>
        </p:nvCxnSpPr>
        <p:spPr>
          <a:xfrm>
            <a:off x="457200" y="145339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3005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60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7" name="Lucy's Famous Chocolate Scene">
            <a:hlinkClick r:id="" action="ppaction://media"/>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30628" y="1012749"/>
            <a:ext cx="9013372" cy="5001682"/>
          </a:xfrm>
        </p:spPr>
      </p:pic>
    </p:spTree>
    <p:extLst>
      <p:ext uri="{BB962C8B-B14F-4D97-AF65-F5344CB8AC3E}">
        <p14:creationId xmlns:p14="http://schemas.microsoft.com/office/powerpoint/2010/main" val="3681046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p:cTn id="7"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1" y="1107281"/>
            <a:ext cx="8618073" cy="3993356"/>
          </a:xfrm>
          <a:prstGeom prst="rect">
            <a:avLst/>
          </a:prstGeom>
        </p:spPr>
      </p:pic>
    </p:spTree>
    <p:extLst>
      <p:ext uri="{BB962C8B-B14F-4D97-AF65-F5344CB8AC3E}">
        <p14:creationId xmlns:p14="http://schemas.microsoft.com/office/powerpoint/2010/main" val="2615607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 name="Title 357"/>
          <p:cNvSpPr>
            <a:spLocks noGrp="1"/>
          </p:cNvSpPr>
          <p:nvPr>
            <p:ph type="title"/>
          </p:nvPr>
        </p:nvSpPr>
        <p:spPr>
          <a:xfrm>
            <a:off x="415239" y="426795"/>
            <a:ext cx="8686800" cy="819273"/>
          </a:xfrm>
        </p:spPr>
        <p:txBody>
          <a:bodyPr>
            <a:normAutofit/>
          </a:bodyPr>
          <a:lstStyle/>
          <a:p>
            <a:r>
              <a:rPr lang="en-US" dirty="0"/>
              <a:t>The Challenge of Today’s Complex and Dynamic IT Environment</a:t>
            </a:r>
          </a:p>
        </p:txBody>
      </p:sp>
      <p:grpSp>
        <p:nvGrpSpPr>
          <p:cNvPr id="363" name="Group 362"/>
          <p:cNvGrpSpPr/>
          <p:nvPr/>
        </p:nvGrpSpPr>
        <p:grpSpPr>
          <a:xfrm>
            <a:off x="708683" y="1536271"/>
            <a:ext cx="2814320" cy="3958426"/>
            <a:chOff x="396241" y="1225435"/>
            <a:chExt cx="2875280" cy="5273020"/>
          </a:xfrm>
        </p:grpSpPr>
        <p:sp>
          <p:nvSpPr>
            <p:cNvPr id="356" name="Rectangle 355"/>
            <p:cNvSpPr/>
            <p:nvPr/>
          </p:nvSpPr>
          <p:spPr>
            <a:xfrm>
              <a:off x="501187" y="1945598"/>
              <a:ext cx="2703504" cy="4552857"/>
            </a:xfrm>
            <a:prstGeom prst="rect">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897877"/>
            </a:xfrm>
            <a:prstGeom prst="rect">
              <a:avLst/>
            </a:prstGeom>
            <a:noFill/>
          </p:spPr>
          <p:txBody>
            <a:bodyPr wrap="square" rIns="0" rtlCol="0">
              <a:spAutoFit/>
            </a:bodyPr>
            <a:lstStyle/>
            <a:p>
              <a:pPr>
                <a:lnSpc>
                  <a:spcPct val="90000"/>
                </a:lnSpc>
              </a:pPr>
              <a:r>
                <a:rPr lang="en-US" sz="1400" dirty="0">
                  <a:solidFill>
                    <a:srgbClr val="FF0000"/>
                  </a:solidFill>
                </a:rPr>
                <a:t>LACK OF API TESTING</a:t>
              </a:r>
              <a:r>
                <a:rPr lang="en-US" sz="1400" b="1" dirty="0">
                  <a:solidFill>
                    <a:srgbClr val="0064AF"/>
                  </a:solidFill>
                </a:rPr>
                <a:t/>
              </a:r>
              <a:br>
                <a:rPr lang="en-US" sz="1400" b="1" dirty="0">
                  <a:solidFill>
                    <a:srgbClr val="0064AF"/>
                  </a:solidFill>
                </a:rPr>
              </a:br>
              <a:r>
                <a:rPr lang="en-US" sz="1400" dirty="0"/>
                <a:t>(too many bugs escape downstream)</a:t>
              </a:r>
            </a:p>
          </p:txBody>
        </p:sp>
      </p:grpSp>
      <p:grpSp>
        <p:nvGrpSpPr>
          <p:cNvPr id="355" name="Group 354"/>
          <p:cNvGrpSpPr/>
          <p:nvPr/>
        </p:nvGrpSpPr>
        <p:grpSpPr>
          <a:xfrm>
            <a:off x="904856" y="2125436"/>
            <a:ext cx="7837230" cy="3289540"/>
            <a:chOff x="121286" y="1597814"/>
            <a:chExt cx="10501771"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897581" y="1926118"/>
              <a:ext cx="470349" cy="1206417"/>
            </a:xfrm>
            <a:prstGeom prst="rect">
              <a:avLst/>
            </a:prstGeom>
            <a:solidFill>
              <a:srgbClr val="57C1B4"/>
            </a:solidFill>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a:solidFill>
                <a:srgbClr val="FF0000"/>
              </a:solidFill>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a:t>Developer 1</a:t>
                </a:r>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a:solidFill>
                <a:srgbClr val="FF0000"/>
              </a:solidFill>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a:t>Developer 2</a:t>
                </a:r>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a:solidFill>
                <a:srgbClr val="FF0000"/>
              </a:solidFill>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a:t>Developer n</a:t>
                </a:r>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94" name="TextBox 93"/>
            <p:cNvSpPr txBox="1"/>
            <p:nvPr/>
          </p:nvSpPr>
          <p:spPr>
            <a:xfrm>
              <a:off x="9608293" y="3054805"/>
              <a:ext cx="1014764" cy="318730"/>
            </a:xfrm>
            <a:prstGeom prst="rect">
              <a:avLst/>
            </a:prstGeom>
            <a:noFill/>
          </p:spPr>
          <p:txBody>
            <a:bodyPr wrap="square" rtlCol="0" anchor="ctr">
              <a:noAutofit/>
            </a:bodyPr>
            <a:lstStyle/>
            <a:p>
              <a:pPr algn="ctr">
                <a:lnSpc>
                  <a:spcPct val="80000"/>
                </a:lnSpc>
              </a:pPr>
              <a:r>
                <a:rPr lang="en-US" sz="900" dirty="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156091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sp>
          <p:nvSpPr>
            <p:cNvPr id="149" name="TextBox 148"/>
            <p:cNvSpPr txBox="1"/>
            <p:nvPr/>
          </p:nvSpPr>
          <p:spPr>
            <a:xfrm>
              <a:off x="3608025" y="1225435"/>
              <a:ext cx="4814176" cy="1156169"/>
            </a:xfrm>
            <a:prstGeom prst="rect">
              <a:avLst/>
            </a:prstGeom>
            <a:noFill/>
          </p:spPr>
          <p:txBody>
            <a:bodyPr wrap="square" rtlCol="0">
              <a:spAutoFit/>
            </a:bodyPr>
            <a:lstStyle/>
            <a:p>
              <a:pPr algn="ctr">
                <a:lnSpc>
                  <a:spcPct val="90000"/>
                </a:lnSpc>
              </a:pPr>
              <a:r>
                <a:rPr lang="en-US" sz="1400" dirty="0">
                  <a:solidFill>
                    <a:schemeClr val="accent3"/>
                  </a:solidFill>
                </a:rPr>
                <a:t>LACK OF AUTOMATED TESTING</a:t>
              </a:r>
              <a:r>
                <a:rPr lang="en-US" sz="1400" b="1" dirty="0">
                  <a:solidFill>
                    <a:srgbClr val="0064AF"/>
                  </a:solidFill>
                </a:rPr>
                <a:t/>
              </a:r>
              <a:br>
                <a:rPr lang="en-US" sz="1400" b="1" dirty="0">
                  <a:solidFill>
                    <a:srgbClr val="0064AF"/>
                  </a:solidFill>
                </a:rPr>
              </a:b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4" y="2071054"/>
            <a:ext cx="4897263" cy="483722"/>
          </a:xfrm>
          <a:prstGeom prst="rect">
            <a:avLst/>
          </a:prstGeom>
          <a:noFill/>
        </p:spPr>
        <p:txBody>
          <a:bodyPr wrap="square" rtlCol="0">
            <a:spAutoFit/>
          </a:bodyPr>
          <a:lstStyle/>
          <a:p>
            <a:pPr algn="ctr">
              <a:lnSpc>
                <a:spcPct val="90000"/>
              </a:lnSpc>
            </a:pPr>
            <a:r>
              <a:rPr lang="en-US" sz="1400" dirty="0">
                <a:solidFill>
                  <a:srgbClr val="57C1B4"/>
                </a:solidFill>
              </a:rPr>
              <a:t>LACK OF VISIBILITY INTO PROD. APPS </a:t>
            </a:r>
            <a:r>
              <a:rPr lang="en-US" sz="1400" b="1" dirty="0">
                <a:solidFill>
                  <a:srgbClr val="0064AF"/>
                </a:solidFill>
              </a:rPr>
              <a:t/>
            </a:r>
            <a:br>
              <a:rPr lang="en-US" sz="1400" b="1" dirty="0">
                <a:solidFill>
                  <a:srgbClr val="0064AF"/>
                </a:solidFill>
              </a:rPr>
            </a:br>
            <a:r>
              <a:rPr lang="en-US" sz="1400" dirty="0"/>
              <a:t>(no visibility into the customer experience) </a:t>
            </a:r>
          </a:p>
        </p:txBody>
      </p:sp>
      <p:grpSp>
        <p:nvGrpSpPr>
          <p:cNvPr id="364" name="Group 363"/>
          <p:cNvGrpSpPr/>
          <p:nvPr/>
        </p:nvGrpSpPr>
        <p:grpSpPr>
          <a:xfrm>
            <a:off x="3550547" y="4437935"/>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a:solidFill>
                      <a:srgbClr val="57C1B4"/>
                    </a:solidFill>
                  </a:rPr>
                  <a:t>LACK OF RELEASE AND ENVIRONMENT AUTOMATION</a:t>
                </a:r>
                <a:r>
                  <a:rPr lang="en-US" sz="1400" b="1" dirty="0">
                    <a:solidFill>
                      <a:srgbClr val="0064AF"/>
                    </a:solidFill>
                  </a:rPr>
                  <a:t/>
                </a:r>
                <a:br>
                  <a:rPr lang="en-US" sz="1400" b="1" dirty="0">
                    <a:solidFill>
                      <a:srgbClr val="0064AF"/>
                    </a:solidFill>
                  </a:rPr>
                </a:br>
                <a:r>
                  <a:rPr lang="en-US" sz="1400" dirty="0"/>
                  <a:t>(manual processes lead to poor release quality)</a:t>
                </a:r>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780818"/>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645755"/>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645755"/>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645755"/>
            <a:ext cx="284813" cy="262470"/>
          </a:xfrm>
          <a:prstGeom prst="rect">
            <a:avLst/>
          </a:prstGeom>
        </p:spPr>
      </p:pic>
    </p:spTree>
    <p:extLst>
      <p:ext uri="{BB962C8B-B14F-4D97-AF65-F5344CB8AC3E}">
        <p14:creationId xmlns:p14="http://schemas.microsoft.com/office/powerpoint/2010/main" val="42813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Down Arrow 1"/>
          <p:cNvSpPr/>
          <p:nvPr/>
        </p:nvSpPr>
        <p:spPr>
          <a:xfrm>
            <a:off x="943861" y="115171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84" name="Group 83"/>
          <p:cNvGrpSpPr/>
          <p:nvPr/>
        </p:nvGrpSpPr>
        <p:grpSpPr>
          <a:xfrm>
            <a:off x="4381986" y="1573572"/>
            <a:ext cx="3108644" cy="1455013"/>
            <a:chOff x="4381986" y="718702"/>
            <a:chExt cx="3108644" cy="145501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28014" y="718702"/>
              <a:ext cx="1135247" cy="397032"/>
            </a:xfrm>
            <a:prstGeom prst="rect">
              <a:avLst/>
            </a:prstGeom>
          </p:spPr>
          <p:txBody>
            <a:bodyPr wrap="none" anchor="ctr">
              <a:spAutoFit/>
            </a:bodyPr>
            <a:lstStyle/>
            <a:p>
              <a:pPr algn="ctr" defTabSz="914400">
                <a:lnSpc>
                  <a:spcPct val="90000"/>
                </a:lnSpc>
              </a:pPr>
              <a:r>
                <a:rPr lang="en-GB" sz="1100" dirty="0">
                  <a:solidFill>
                    <a:schemeClr val="accent1"/>
                  </a:solidFill>
                </a:rPr>
                <a:t>CONTINUOUS</a:t>
              </a:r>
              <a:br>
                <a:rPr lang="en-GB" sz="1100" dirty="0">
                  <a:solidFill>
                    <a:schemeClr val="accent1"/>
                  </a:solidFill>
                </a:rPr>
              </a:br>
              <a:r>
                <a:rPr lang="en-GB" sz="1100" dirty="0">
                  <a:solidFill>
                    <a:schemeClr val="accent1"/>
                  </a:solidFill>
                </a:rPr>
                <a:t>VALIDATION</a:t>
              </a:r>
            </a:p>
          </p:txBody>
        </p:sp>
      </p:grpSp>
      <p:sp>
        <p:nvSpPr>
          <p:cNvPr id="7" name="Title 6"/>
          <p:cNvSpPr>
            <a:spLocks noGrp="1"/>
          </p:cNvSpPr>
          <p:nvPr>
            <p:ph type="title"/>
          </p:nvPr>
        </p:nvSpPr>
        <p:spPr>
          <a:xfrm>
            <a:off x="388537" y="832474"/>
            <a:ext cx="8229600" cy="819273"/>
          </a:xfrm>
        </p:spPr>
        <p:txBody>
          <a:bodyPr>
            <a:normAutofit fontScale="90000"/>
          </a:bodyPr>
          <a:lstStyle/>
          <a:p>
            <a:pPr algn="ctr"/>
            <a:r>
              <a:rPr lang="en-US" dirty="0"/>
              <a:t>THE PROBLEM</a:t>
            </a:r>
            <a:br>
              <a:rPr lang="en-US" dirty="0"/>
            </a:br>
            <a:r>
              <a:rPr lang="en-US" dirty="0"/>
              <a:t>DevOps -Automating the Software Development Life Cycle (SDLC)</a:t>
            </a:r>
          </a:p>
        </p:txBody>
      </p:sp>
      <p:grpSp>
        <p:nvGrpSpPr>
          <p:cNvPr id="68" name="Group 67"/>
          <p:cNvGrpSpPr/>
          <p:nvPr/>
        </p:nvGrpSpPr>
        <p:grpSpPr>
          <a:xfrm>
            <a:off x="1711582" y="5311443"/>
            <a:ext cx="1088080" cy="549381"/>
            <a:chOff x="1711582" y="4456573"/>
            <a:chExt cx="1088080" cy="549381"/>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1" name="Rectangle 230"/>
            <p:cNvSpPr/>
            <p:nvPr/>
          </p:nvSpPr>
          <p:spPr>
            <a:xfrm>
              <a:off x="1711582" y="4456573"/>
              <a:ext cx="1088080" cy="549381"/>
            </a:xfrm>
            <a:prstGeom prst="rect">
              <a:avLst/>
            </a:prstGeom>
            <a:noFill/>
          </p:spPr>
          <p:txBody>
            <a:bodyPr wrap="square" anchor="ctr">
              <a:spAutoFit/>
            </a:bodyPr>
            <a:lstStyle/>
            <a:p>
              <a:pPr algn="ctr" defTabSz="914400">
                <a:lnSpc>
                  <a:spcPct val="90000"/>
                </a:lnSpc>
              </a:pPr>
              <a:r>
                <a:rPr lang="en-GB" sz="1100" dirty="0">
                  <a:solidFill>
                    <a:schemeClr val="accent4"/>
                  </a:solidFill>
                </a:rPr>
                <a:t>TRUE AGILE DEVELOPMENT</a:t>
              </a:r>
            </a:p>
          </p:txBody>
        </p:sp>
      </p:grpSp>
      <p:grpSp>
        <p:nvGrpSpPr>
          <p:cNvPr id="80" name="Group 79"/>
          <p:cNvGrpSpPr/>
          <p:nvPr/>
        </p:nvGrpSpPr>
        <p:grpSpPr>
          <a:xfrm>
            <a:off x="4314486" y="3832668"/>
            <a:ext cx="3399415" cy="1289710"/>
            <a:chOff x="4314485" y="2977799"/>
            <a:chExt cx="3399415" cy="1289710"/>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578653" y="3807851"/>
              <a:ext cx="1135247" cy="459658"/>
              <a:chOff x="6578653" y="3807851"/>
              <a:chExt cx="1135247" cy="459658"/>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8" name="Rectangle 237"/>
              <p:cNvSpPr/>
              <p:nvPr/>
            </p:nvSpPr>
            <p:spPr>
              <a:xfrm>
                <a:off x="6578653" y="3870477"/>
                <a:ext cx="1135247" cy="397032"/>
              </a:xfrm>
              <a:prstGeom prst="rect">
                <a:avLst/>
              </a:prstGeom>
            </p:spPr>
            <p:txBody>
              <a:bodyPr wrap="none" anchor="ctr">
                <a:spAutoFit/>
              </a:bodyPr>
              <a:lstStyle/>
              <a:p>
                <a:pPr algn="ctr" defTabSz="914400">
                  <a:lnSpc>
                    <a:spcPct val="90000"/>
                  </a:lnSpc>
                </a:pPr>
                <a:r>
                  <a:rPr lang="en-GB" sz="1100" dirty="0">
                    <a:solidFill>
                      <a:schemeClr val="accent3"/>
                    </a:solidFill>
                  </a:rPr>
                  <a:t>CONTINUOUS</a:t>
                </a:r>
                <a:br>
                  <a:rPr lang="en-GB" sz="1100" dirty="0">
                    <a:solidFill>
                      <a:schemeClr val="accent3"/>
                    </a:solidFill>
                  </a:rPr>
                </a:br>
                <a:r>
                  <a:rPr lang="en-GB" sz="1100" dirty="0">
                    <a:solidFill>
                      <a:schemeClr val="accent3"/>
                    </a:solidFill>
                  </a:rPr>
                  <a:t>DELIVERY</a:t>
                </a:r>
              </a:p>
            </p:txBody>
          </p:sp>
        </p:grpSp>
      </p:grpSp>
      <p:grpSp>
        <p:nvGrpSpPr>
          <p:cNvPr id="361" name="Group 360"/>
          <p:cNvGrpSpPr/>
          <p:nvPr/>
        </p:nvGrpSpPr>
        <p:grpSpPr>
          <a:xfrm>
            <a:off x="875573" y="188241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a:t>Developer 1</a:t>
                </a:r>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a:t>Developer 2</a:t>
                </a:r>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a:t>Developer n</a:t>
                </a:r>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512661"/>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377598"/>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377598"/>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377598"/>
            <a:ext cx="284813" cy="262470"/>
          </a:xfrm>
          <a:prstGeom prst="rect">
            <a:avLst/>
          </a:prstGeom>
        </p:spPr>
      </p:pic>
      <p:grpSp>
        <p:nvGrpSpPr>
          <p:cNvPr id="78" name="Group 77"/>
          <p:cNvGrpSpPr/>
          <p:nvPr/>
        </p:nvGrpSpPr>
        <p:grpSpPr>
          <a:xfrm>
            <a:off x="1308198" y="3833864"/>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35323" y="3887697"/>
                <a:ext cx="692818" cy="397032"/>
              </a:xfrm>
              <a:prstGeom prst="rect">
                <a:avLst/>
              </a:prstGeom>
            </p:spPr>
            <p:txBody>
              <a:bodyPr wrap="none" anchor="ctr">
                <a:spAutoFit/>
              </a:bodyPr>
              <a:lstStyle/>
              <a:p>
                <a:pPr algn="ctr" defTabSz="914400">
                  <a:lnSpc>
                    <a:spcPct val="90000"/>
                  </a:lnSpc>
                </a:pPr>
                <a:r>
                  <a:rPr lang="en-GB" sz="1100" dirty="0">
                    <a:solidFill>
                      <a:schemeClr val="accent5"/>
                    </a:solidFill>
                  </a:rPr>
                  <a:t>DATA</a:t>
                </a:r>
              </a:p>
              <a:p>
                <a:pPr algn="ctr" defTabSz="914400">
                  <a:lnSpc>
                    <a:spcPct val="90000"/>
                  </a:lnSpc>
                </a:pPr>
                <a:r>
                  <a:rPr lang="en-GB" sz="1100" dirty="0">
                    <a:solidFill>
                      <a:schemeClr val="accent5"/>
                    </a:solidFill>
                  </a:rPr>
                  <a:t>MINING</a:t>
                </a: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4803105"/>
            <a:ext cx="1263620" cy="1075254"/>
          </a:xfrm>
          <a:prstGeom prst="rect">
            <a:avLst/>
          </a:prstGeom>
        </p:spPr>
      </p:pic>
      <p:pic>
        <p:nvPicPr>
          <p:cNvPr id="4" name="Picture 3"/>
          <p:cNvPicPr>
            <a:picLocks noChangeAspect="1"/>
          </p:cNvPicPr>
          <p:nvPr/>
        </p:nvPicPr>
        <p:blipFill>
          <a:blip r:embed="rId11"/>
          <a:stretch>
            <a:fillRect/>
          </a:stretch>
        </p:blipFill>
        <p:spPr>
          <a:xfrm>
            <a:off x="7833317" y="1816744"/>
            <a:ext cx="1229301" cy="643395"/>
          </a:xfrm>
          <a:prstGeom prst="rect">
            <a:avLst/>
          </a:prstGeom>
        </p:spPr>
      </p:pic>
    </p:spTree>
    <p:extLst>
      <p:ext uri="{BB962C8B-B14F-4D97-AF65-F5344CB8AC3E}">
        <p14:creationId xmlns:p14="http://schemas.microsoft.com/office/powerpoint/2010/main" val="340594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29</a:t>
            </a:fld>
            <a:endParaRPr lang="en-US"/>
          </a:p>
        </p:txBody>
      </p:sp>
      <p:grpSp>
        <p:nvGrpSpPr>
          <p:cNvPr id="7" name="Group 6"/>
          <p:cNvGrpSpPr/>
          <p:nvPr/>
        </p:nvGrpSpPr>
        <p:grpSpPr>
          <a:xfrm>
            <a:off x="844127" y="3309873"/>
            <a:ext cx="7442464" cy="802284"/>
            <a:chOff x="844127" y="2247783"/>
            <a:chExt cx="7442464" cy="802284"/>
          </a:xfrm>
        </p:grpSpPr>
        <p:pic>
          <p:nvPicPr>
            <p:cNvPr id="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Multiply 8"/>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0" name="Multiply 9"/>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1" name="Multiply 10"/>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Multiply 11"/>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Multiply 12"/>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4"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18"/>
          <p:cNvPicPr>
            <a:picLocks noChangeAspect="1" noChangeArrowheads="1"/>
          </p:cNvPicPr>
          <p:nvPr/>
        </p:nvPicPr>
        <p:blipFill rotWithShape="1">
          <a:blip r:embed="rId3" cstate="email">
            <a:duotone>
              <a:prstClr val="black"/>
              <a:schemeClr val="accent5">
                <a:tint val="45000"/>
                <a:satMod val="400000"/>
              </a:schemeClr>
            </a:duotone>
            <a:extLst>
              <a:ext uri="{28A0092B-C50C-407E-A947-70E740481C1C}">
                <a14:useLocalDpi xmlns:a14="http://schemas.microsoft.com/office/drawing/2010/main"/>
              </a:ext>
            </a:extLst>
          </a:blip>
          <a:srcRect r="5232"/>
          <a:stretch/>
        </p:blipFill>
        <p:spPr bwMode="auto">
          <a:xfrm>
            <a:off x="4824081" y="2779241"/>
            <a:ext cx="1000720"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rotWithShape="1">
          <a:blip r:embed="rId3" cstate="email">
            <a:duotone>
              <a:prstClr val="black"/>
              <a:schemeClr val="accent3">
                <a:tint val="45000"/>
                <a:satMod val="400000"/>
              </a:schemeClr>
            </a:duotone>
            <a:extLst>
              <a:ext uri="{28A0092B-C50C-407E-A947-70E740481C1C}">
                <a14:useLocalDpi xmlns:a14="http://schemas.microsoft.com/office/drawing/2010/main"/>
              </a:ext>
            </a:extLst>
          </a:blip>
          <a:srcRect r="4977"/>
          <a:stretch/>
        </p:blipFill>
        <p:spPr bwMode="auto">
          <a:xfrm>
            <a:off x="3606042" y="2779241"/>
            <a:ext cx="1003412"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rotWithShape="1">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 r="2796"/>
          <a:stretch/>
        </p:blipFill>
        <p:spPr bwMode="auto">
          <a:xfrm>
            <a:off x="2388003" y="2779241"/>
            <a:ext cx="1026439"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rotWithShape="1">
          <a:blip r:embed="rId6" cstate="email">
            <a:duotone>
              <a:prstClr val="black"/>
              <a:schemeClr val="accent5">
                <a:tint val="45000"/>
                <a:satMod val="400000"/>
              </a:schemeClr>
            </a:duotone>
            <a:extLst>
              <a:ext uri="{28A0092B-C50C-407E-A947-70E740481C1C}">
                <a14:useLocalDpi xmlns:a14="http://schemas.microsoft.com/office/drawing/2010/main"/>
              </a:ext>
            </a:extLst>
          </a:blip>
          <a:srcRect r="6125"/>
          <a:stretch/>
        </p:blipFill>
        <p:spPr bwMode="auto">
          <a:xfrm>
            <a:off x="4824081" y="3708743"/>
            <a:ext cx="1000721"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rotWithShape="1">
          <a:blip r:embed="rId6" cstate="email">
            <a:duotone>
              <a:prstClr val="black"/>
              <a:schemeClr val="accent3">
                <a:tint val="45000"/>
                <a:satMod val="400000"/>
              </a:schemeClr>
            </a:duotone>
            <a:extLst>
              <a:ext uri="{28A0092B-C50C-407E-A947-70E740481C1C}">
                <a14:useLocalDpi xmlns:a14="http://schemas.microsoft.com/office/drawing/2010/main"/>
              </a:ext>
            </a:extLst>
          </a:blip>
          <a:srcRect l="1" r="5872"/>
          <a:stretch/>
        </p:blipFill>
        <p:spPr bwMode="auto">
          <a:xfrm>
            <a:off x="3606042" y="3708743"/>
            <a:ext cx="1003413"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7" cstate="email">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r="4399"/>
          <a:stretch/>
        </p:blipFill>
        <p:spPr bwMode="auto">
          <a:xfrm>
            <a:off x="2388003" y="3708743"/>
            <a:ext cx="1019124"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6"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7"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3"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9"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2"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1" y="3072439"/>
            <a:ext cx="1767929" cy="1302645"/>
          </a:xfrm>
          <a:prstGeom prst="rect">
            <a:avLst/>
          </a:pr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44" name="Group 43"/>
          <p:cNvGrpSpPr/>
          <p:nvPr/>
        </p:nvGrpSpPr>
        <p:grpSpPr>
          <a:xfrm>
            <a:off x="8238005" y="3300967"/>
            <a:ext cx="589566" cy="667264"/>
            <a:chOff x="8434271" y="2733514"/>
            <a:chExt cx="589566" cy="667264"/>
          </a:xfrm>
        </p:grpSpPr>
        <p:pic>
          <p:nvPicPr>
            <p:cNvPr id="45" name="Picture 44" descr="Thought_Leadership_2_customer_experience_v1.eps"/>
            <p:cNvPicPr>
              <a:picLocks noChangeAspect="1"/>
            </p:cNvPicPr>
            <p:nvPr/>
          </p:nvPicPr>
          <p:blipFill rotWithShape="1">
            <a:blip r:embed="rId10" cstate="screen">
              <a:biLevel thresh="75000"/>
              <a:extLst>
                <a:ext uri="{28A0092B-C50C-407E-A947-70E740481C1C}">
                  <a14:useLocalDpi xmlns:a14="http://schemas.microsoft.com/office/drawing/2010/main"/>
                </a:ext>
              </a:extLst>
            </a:blip>
            <a:srcRect/>
            <a:stretch/>
          </p:blipFill>
          <p:spPr>
            <a:xfrm>
              <a:off x="8539287" y="2966540"/>
              <a:ext cx="369013" cy="434238"/>
            </a:xfrm>
            <a:prstGeom prst="rect">
              <a:avLst/>
            </a:prstGeom>
          </p:spPr>
        </p:pic>
        <p:sp>
          <p:nvSpPr>
            <p:cNvPr id="46" name="Rounded Rectangle 45"/>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Customer</a:t>
              </a:r>
            </a:p>
            <a:p>
              <a:pPr algn="ctr">
                <a:lnSpc>
                  <a:spcPct val="70000"/>
                </a:lnSpc>
              </a:pPr>
              <a:r>
                <a:rPr lang="en-US" sz="1000" dirty="0">
                  <a:solidFill>
                    <a:schemeClr val="bg1"/>
                  </a:solidFill>
                  <a:cs typeface="Arial" pitchFamily="34" charset="0"/>
                </a:rPr>
                <a:t>Experience</a:t>
              </a:r>
            </a:p>
          </p:txBody>
        </p:sp>
      </p:grpSp>
      <p:sp>
        <p:nvSpPr>
          <p:cNvPr id="47" name="Title 1"/>
          <p:cNvSpPr txBox="1">
            <a:spLocks/>
          </p:cNvSpPr>
          <p:nvPr/>
        </p:nvSpPr>
        <p:spPr>
          <a:xfrm>
            <a:off x="461020" y="1014842"/>
            <a:ext cx="8221987" cy="756174"/>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a:solidFill>
                  <a:schemeClr val="tx1"/>
                </a:solidFill>
              </a:rPr>
              <a:t>Continuous</a:t>
            </a:r>
            <a:r>
              <a:rPr lang="en-US" dirty="0"/>
              <a:t> </a:t>
            </a:r>
            <a:r>
              <a:rPr lang="en-US" dirty="0">
                <a:solidFill>
                  <a:schemeClr val="tx1"/>
                </a:solidFill>
              </a:rPr>
              <a:t>Delivery</a:t>
            </a:r>
            <a:endParaRPr lang="en-US" sz="1998" b="1" i="1" dirty="0">
              <a:solidFill>
                <a:schemeClr val="accent4"/>
              </a:solidFill>
            </a:endParaRPr>
          </a:p>
        </p:txBody>
      </p:sp>
      <p:sp>
        <p:nvSpPr>
          <p:cNvPr id="48" name="Can 149"/>
          <p:cNvSpPr/>
          <p:nvPr/>
        </p:nvSpPr>
        <p:spPr>
          <a:xfrm rot="16200000">
            <a:off x="4037979" y="899583"/>
            <a:ext cx="1386696" cy="5644301"/>
          </a:xfrm>
          <a:custGeom>
            <a:avLst/>
            <a:gdLst/>
            <a:ahLst/>
            <a:cxnLst/>
            <a:rect l="l" t="t" r="r" b="b"/>
            <a:pathLst>
              <a:path w="1386695" h="5644301">
                <a:moveTo>
                  <a:pt x="1386695" y="3078"/>
                </a:moveTo>
                <a:cubicBezTo>
                  <a:pt x="1386695" y="1830318"/>
                  <a:pt x="1386694" y="3657557"/>
                  <a:pt x="1386694" y="5484797"/>
                </a:cubicBezTo>
                <a:cubicBezTo>
                  <a:pt x="1386694" y="5572889"/>
                  <a:pt x="1076272" y="5644301"/>
                  <a:pt x="693347" y="5644301"/>
                </a:cubicBezTo>
                <a:cubicBezTo>
                  <a:pt x="310422" y="5644301"/>
                  <a:pt x="0" y="5572889"/>
                  <a:pt x="0" y="5484797"/>
                </a:cubicBezTo>
                <a:cubicBezTo>
                  <a:pt x="0" y="3657557"/>
                  <a:pt x="1" y="1830318"/>
                  <a:pt x="1" y="3078"/>
                </a:cubicBezTo>
                <a:lnTo>
                  <a:pt x="1349" y="3"/>
                </a:lnTo>
                <a:cubicBezTo>
                  <a:pt x="7495" y="87687"/>
                  <a:pt x="315038" y="158159"/>
                  <a:pt x="693347" y="158159"/>
                </a:cubicBezTo>
                <a:cubicBezTo>
                  <a:pt x="1071660" y="158159"/>
                  <a:pt x="1379205" y="87686"/>
                  <a:pt x="1385347" y="0"/>
                </a:cubicBezTo>
                <a:cubicBezTo>
                  <a:pt x="1386650" y="955"/>
                  <a:pt x="1386695" y="2015"/>
                  <a:pt x="1386695" y="3078"/>
                </a:cubicBezTo>
                <a:close/>
              </a:path>
            </a:pathLst>
          </a:cu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9" name="Picture 2"/>
          <p:cNvPicPr>
            <a:picLocks noChangeAspect="1" noChangeArrowheads="1"/>
          </p:cNvPicPr>
          <p:nvPr/>
        </p:nvPicPr>
        <p:blipFill rotWithShape="1">
          <a:blip r:embed="rId11" cstate="email">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5875"/>
                    </a14:imgEffect>
                    <a14:imgEffect>
                      <a14:saturation sat="33000"/>
                    </a14:imgEffect>
                    <a14:imgEffect>
                      <a14:brightnessContrast bright="11000" contrast="40000"/>
                    </a14:imgEffect>
                  </a14:imgLayer>
                </a14:imgProps>
              </a:ext>
              <a:ext uri="{28A0092B-C50C-407E-A947-70E740481C1C}">
                <a14:useLocalDpi xmlns:a14="http://schemas.microsoft.com/office/drawing/2010/main"/>
              </a:ext>
            </a:extLst>
          </a:blip>
          <a:srcRect l="5591"/>
          <a:stretch/>
        </p:blipFill>
        <p:spPr bwMode="auto">
          <a:xfrm>
            <a:off x="4601965" y="2779241"/>
            <a:ext cx="1110498"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rotWithShape="1">
          <a:blip r:embed="rId13" cstate="email">
            <a:duotone>
              <a:prstClr val="black"/>
              <a:schemeClr val="accent5">
                <a:tint val="45000"/>
                <a:satMod val="400000"/>
              </a:schemeClr>
            </a:duotone>
            <a:extLst>
              <a:ext uri="{BEBA8EAE-BF5A-486C-A8C5-ECC9F3942E4B}">
                <a14:imgProps xmlns:a14="http://schemas.microsoft.com/office/drawing/2010/main">
                  <a14:imgLayer r:embed="rId12">
                    <a14:imgEffect>
                      <a14:colorTemperature colorTemp="3625"/>
                    </a14:imgEffect>
                    <a14:imgEffect>
                      <a14:brightnessContrast bright="-9000"/>
                    </a14:imgEffect>
                  </a14:imgLayer>
                </a14:imgProps>
              </a:ext>
              <a:ext uri="{28A0092B-C50C-407E-A947-70E740481C1C}">
                <a14:useLocalDpi xmlns:a14="http://schemas.microsoft.com/office/drawing/2010/main"/>
              </a:ext>
            </a:extLst>
          </a:blip>
          <a:srcRect l="1264" r="-2"/>
          <a:stretch/>
        </p:blipFill>
        <p:spPr bwMode="auto">
          <a:xfrm>
            <a:off x="5771504" y="2779241"/>
            <a:ext cx="1161393" cy="933821"/>
          </a:xfrm>
          <a:prstGeom prst="rect">
            <a:avLst/>
          </a:prstGeom>
          <a:noFill/>
          <a:ln>
            <a:noFill/>
          </a:ln>
          <a:effectLst/>
          <a:extLst/>
        </p:spPr>
      </p:pic>
      <p:pic>
        <p:nvPicPr>
          <p:cNvPr id="51" name="Picture 2"/>
          <p:cNvPicPr>
            <a:picLocks noChangeAspect="1" noChangeArrowheads="1"/>
          </p:cNvPicPr>
          <p:nvPr/>
        </p:nvPicPr>
        <p:blipFill rotWithShape="1">
          <a:blip r:embed="rId14" cstate="email">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95000"/>
                    </a14:imgEffect>
                  </a14:imgLayer>
                </a14:imgProps>
              </a:ext>
              <a:ext uri="{28A0092B-C50C-407E-A947-70E740481C1C}">
                <a14:useLocalDpi xmlns:a14="http://schemas.microsoft.com/office/drawing/2010/main"/>
              </a:ext>
            </a:extLst>
          </a:blip>
          <a:srcRect l="5301"/>
          <a:stretch/>
        </p:blipFill>
        <p:spPr bwMode="auto">
          <a:xfrm>
            <a:off x="3385180" y="2779241"/>
            <a:ext cx="1113917"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3202958" y="3706743"/>
            <a:ext cx="4054167" cy="317776"/>
          </a:xfrm>
          <a:prstGeom prst="rect">
            <a:avLst/>
          </a:prstGeom>
          <a:noFill/>
        </p:spPr>
        <p:txBody>
          <a:bodyPr wrap="none" lIns="91440" tIns="91440" rIns="91440" bIns="91440" rtlCol="0" anchor="ctr" anchorCtr="0">
            <a:noAutofit/>
          </a:bodyPr>
          <a:lstStyle/>
          <a:p>
            <a:pPr algn="ctr">
              <a:lnSpc>
                <a:spcPct val="70000"/>
              </a:lnSpc>
            </a:pPr>
            <a:r>
              <a:rPr lang="en-US" sz="2000" i="1" dirty="0">
                <a:solidFill>
                  <a:schemeClr val="bg1"/>
                </a:solidFill>
              </a:rPr>
              <a:t>Application Pipeline</a:t>
            </a:r>
          </a:p>
        </p:txBody>
      </p:sp>
      <p:sp>
        <p:nvSpPr>
          <p:cNvPr id="53" name="Arc 52"/>
          <p:cNvSpPr/>
          <p:nvPr/>
        </p:nvSpPr>
        <p:spPr>
          <a:xfrm flipH="1">
            <a:off x="1690743" y="3028385"/>
            <a:ext cx="417712" cy="1386696"/>
          </a:xfrm>
          <a:prstGeom prst="arc">
            <a:avLst>
              <a:gd name="adj1" fmla="val 16056360"/>
              <a:gd name="adj2" fmla="val 5528627"/>
            </a:avLst>
          </a:prstGeom>
          <a:noFill/>
          <a:ln w="9525" cap="flat" cmpd="sng" algn="ctr">
            <a:solidFill>
              <a:schemeClr val="bg2">
                <a:lumMod val="90000"/>
                <a:lumOff val="1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a:solidFill>
                <a:srgbClr val="FFFFFF"/>
              </a:solidFill>
              <a:latin typeface="Calibri"/>
              <a:cs typeface="Arial Unicode MS" pitchFamily="34" charset="-128"/>
            </a:endParaRPr>
          </a:p>
        </p:txBody>
      </p:sp>
      <p:pic>
        <p:nvPicPr>
          <p:cNvPr id="54" name="Picture 3"/>
          <p:cNvPicPr>
            <a:picLocks noChangeAspect="1" noChangeArrowheads="1"/>
          </p:cNvPicPr>
          <p:nvPr/>
        </p:nvPicPr>
        <p:blipFill rotWithShape="1">
          <a:blip r:embed="rId15" cstate="email">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l="6397" t="40628"/>
          <a:stretch/>
        </p:blipFill>
        <p:spPr bwMode="auto">
          <a:xfrm>
            <a:off x="3404516" y="4086938"/>
            <a:ext cx="1119832"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17" cstate="email">
            <a:duotone>
              <a:prstClr val="black"/>
              <a:schemeClr val="accent3">
                <a:tint val="45000"/>
                <a:satMod val="400000"/>
              </a:schemeClr>
            </a:duotone>
            <a:extLst>
              <a:ext uri="{28A0092B-C50C-407E-A947-70E740481C1C}">
                <a14:useLocalDpi xmlns:a14="http://schemas.microsoft.com/office/drawing/2010/main"/>
              </a:ext>
            </a:extLst>
          </a:blip>
          <a:srcRect l="6028" t="40628"/>
          <a:stretch/>
        </p:blipFill>
        <p:spPr bwMode="auto">
          <a:xfrm>
            <a:off x="4608996" y="4089049"/>
            <a:ext cx="1124245"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17" cstate="email">
            <a:duotone>
              <a:prstClr val="black"/>
              <a:schemeClr val="accent5">
                <a:tint val="45000"/>
                <a:satMod val="400000"/>
              </a:schemeClr>
            </a:duotone>
            <a:extLst>
              <a:ext uri="{28A0092B-C50C-407E-A947-70E740481C1C}">
                <a14:useLocalDpi xmlns:a14="http://schemas.microsoft.com/office/drawing/2010/main"/>
              </a:ext>
            </a:extLst>
          </a:blip>
          <a:srcRect l="6165" t="40628"/>
          <a:stretch/>
        </p:blipFill>
        <p:spPr bwMode="auto">
          <a:xfrm>
            <a:off x="5825206" y="4088543"/>
            <a:ext cx="1122608"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 name="Group 56"/>
          <p:cNvGrpSpPr/>
          <p:nvPr/>
        </p:nvGrpSpPr>
        <p:grpSpPr>
          <a:xfrm>
            <a:off x="2871023" y="2011744"/>
            <a:ext cx="1176002" cy="899968"/>
            <a:chOff x="5624222" y="1295242"/>
            <a:chExt cx="1417740" cy="787517"/>
          </a:xfrm>
        </p:grpSpPr>
        <p:sp>
          <p:nvSpPr>
            <p:cNvPr id="58" name="Oval 57"/>
            <p:cNvSpPr>
              <a:spLocks noChangeAspect="1"/>
            </p:cNvSpPr>
            <p:nvPr/>
          </p:nvSpPr>
          <p:spPr>
            <a:xfrm>
              <a:off x="5624222" y="1295242"/>
              <a:ext cx="1417740" cy="787517"/>
            </a:xfrm>
            <a:prstGeom prst="ellipse">
              <a:avLst/>
            </a:prstGeom>
            <a:solidFill>
              <a:schemeClr val="accent1">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59" name="TextBox 58"/>
            <p:cNvSpPr txBox="1"/>
            <p:nvPr/>
          </p:nvSpPr>
          <p:spPr>
            <a:xfrm>
              <a:off x="5718754" y="1456773"/>
              <a:ext cx="1213899" cy="231615"/>
            </a:xfrm>
            <a:prstGeom prst="rect">
              <a:avLst/>
            </a:prstGeom>
            <a:noFill/>
            <a:ln w="28575">
              <a:noFill/>
            </a:ln>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Culture</a:t>
              </a:r>
            </a:p>
          </p:txBody>
        </p:sp>
      </p:grpSp>
      <p:grpSp>
        <p:nvGrpSpPr>
          <p:cNvPr id="60" name="Group 59"/>
          <p:cNvGrpSpPr/>
          <p:nvPr/>
        </p:nvGrpSpPr>
        <p:grpSpPr>
          <a:xfrm>
            <a:off x="4053991" y="2011744"/>
            <a:ext cx="1185629" cy="899968"/>
            <a:chOff x="5612616" y="1295242"/>
            <a:chExt cx="1429346" cy="787517"/>
          </a:xfrm>
        </p:grpSpPr>
        <p:sp>
          <p:nvSpPr>
            <p:cNvPr id="61" name="Oval 60"/>
            <p:cNvSpPr>
              <a:spLocks noChangeAspect="1"/>
            </p:cNvSpPr>
            <p:nvPr/>
          </p:nvSpPr>
          <p:spPr>
            <a:xfrm>
              <a:off x="5624222" y="1295242"/>
              <a:ext cx="1417740" cy="787517"/>
            </a:xfrm>
            <a:prstGeom prst="ellipse">
              <a:avLst/>
            </a:prstGeom>
            <a:solidFill>
              <a:schemeClr val="accent3">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2" name="TextBox 61"/>
            <p:cNvSpPr txBox="1"/>
            <p:nvPr/>
          </p:nvSpPr>
          <p:spPr>
            <a:xfrm>
              <a:off x="5612616" y="1498447"/>
              <a:ext cx="1428142"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Technology</a:t>
              </a:r>
            </a:p>
            <a:p>
              <a:r>
                <a:rPr lang="en-US" sz="1400" dirty="0"/>
                <a:t>Tools</a:t>
              </a:r>
            </a:p>
          </p:txBody>
        </p:sp>
      </p:grpSp>
      <p:grpSp>
        <p:nvGrpSpPr>
          <p:cNvPr id="63" name="Group 62"/>
          <p:cNvGrpSpPr/>
          <p:nvPr/>
        </p:nvGrpSpPr>
        <p:grpSpPr>
          <a:xfrm>
            <a:off x="5246584" y="2011744"/>
            <a:ext cx="1176002" cy="899968"/>
            <a:chOff x="5624222" y="1295242"/>
            <a:chExt cx="1417740" cy="787517"/>
          </a:xfrm>
        </p:grpSpPr>
        <p:sp>
          <p:nvSpPr>
            <p:cNvPr id="64" name="Oval 63"/>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5" name="TextBox 64"/>
            <p:cNvSpPr txBox="1"/>
            <p:nvPr/>
          </p:nvSpPr>
          <p:spPr>
            <a:xfrm>
              <a:off x="5624223" y="1498447"/>
              <a:ext cx="1417739" cy="23161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Process</a:t>
              </a:r>
            </a:p>
          </p:txBody>
        </p:sp>
      </p:grpSp>
      <p:pic>
        <p:nvPicPr>
          <p:cNvPr id="6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9032" y="312899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66"/>
          <p:cNvSpPr/>
          <p:nvPr/>
        </p:nvSpPr>
        <p:spPr>
          <a:xfrm>
            <a:off x="1839385" y="4827542"/>
            <a:ext cx="1899545" cy="832010"/>
          </a:xfrm>
          <a:prstGeom prst="rect">
            <a:avLst/>
          </a:prstGeom>
          <a:solidFill>
            <a:schemeClr val="accent1">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a:solidFill>
                  <a:srgbClr val="FFC91C"/>
                </a:solidFill>
                <a:ea typeface="Arial Unicode MS" pitchFamily="34" charset="-128"/>
                <a:cs typeface="Calibri"/>
              </a:rPr>
              <a:t>Parallel</a:t>
            </a:r>
          </a:p>
          <a:p>
            <a:pPr algn="ctr" defTabSz="608945"/>
            <a:r>
              <a:rPr lang="en-US" sz="1200" kern="0" dirty="0">
                <a:solidFill>
                  <a:srgbClr val="FFC91C"/>
                </a:solidFill>
                <a:ea typeface="Arial Unicode MS" pitchFamily="34" charset="-128"/>
                <a:cs typeface="Calibri"/>
              </a:rPr>
              <a:t>Work</a:t>
            </a:r>
          </a:p>
          <a:p>
            <a:pPr algn="ctr" defTabSz="608945"/>
            <a:r>
              <a:rPr lang="en-US" sz="1200" kern="0" dirty="0">
                <a:solidFill>
                  <a:srgbClr val="FFC91C"/>
                </a:solidFill>
                <a:ea typeface="Arial Unicode MS" pitchFamily="34" charset="-128"/>
                <a:cs typeface="Calibri"/>
              </a:rPr>
              <a:t>Streams</a:t>
            </a:r>
          </a:p>
        </p:txBody>
      </p:sp>
      <p:sp>
        <p:nvSpPr>
          <p:cNvPr id="68" name="Rectangle 67"/>
          <p:cNvSpPr/>
          <p:nvPr/>
        </p:nvSpPr>
        <p:spPr>
          <a:xfrm>
            <a:off x="3772774" y="4833975"/>
            <a:ext cx="1899545" cy="832010"/>
          </a:xfrm>
          <a:prstGeom prst="rect">
            <a:avLst/>
          </a:prstGeom>
          <a:solidFill>
            <a:schemeClr val="accent3">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a:solidFill>
                  <a:srgbClr val="FFC91C"/>
                </a:solidFill>
                <a:ea typeface="Arial Unicode MS" pitchFamily="34" charset="-128"/>
                <a:cs typeface="Calibri"/>
              </a:rPr>
              <a:t>Quality</a:t>
            </a:r>
          </a:p>
          <a:p>
            <a:pPr algn="ctr" defTabSz="608945"/>
            <a:r>
              <a:rPr lang="en-US" sz="1200" kern="0" dirty="0">
                <a:solidFill>
                  <a:srgbClr val="FFC91C"/>
                </a:solidFill>
                <a:ea typeface="Arial Unicode MS" pitchFamily="34" charset="-128"/>
                <a:cs typeface="Calibri"/>
              </a:rPr>
              <a:t>Acceleration</a:t>
            </a:r>
          </a:p>
        </p:txBody>
      </p:sp>
      <p:sp>
        <p:nvSpPr>
          <p:cNvPr id="69" name="Rectangle 68"/>
          <p:cNvSpPr/>
          <p:nvPr/>
        </p:nvSpPr>
        <p:spPr>
          <a:xfrm>
            <a:off x="5706163" y="4825812"/>
            <a:ext cx="1899545" cy="832010"/>
          </a:xfrm>
          <a:prstGeom prst="rect">
            <a:avLst/>
          </a:prstGeom>
          <a:solidFill>
            <a:srgbClr val="803871"/>
          </a:solidFill>
          <a:ln w="6350" cap="flat" cmpd="sng" algn="ctr">
            <a:solidFill>
              <a:schemeClr val="bg1"/>
            </a:solidFill>
            <a:prstDash val="solid"/>
          </a:ln>
          <a:effectLst/>
        </p:spPr>
        <p:txBody>
          <a:bodyPr lIns="91440" tIns="0" rIns="108000" bIns="0" rtlCol="0" anchor="ctr"/>
          <a:lstStyle/>
          <a:p>
            <a:pPr algn="ctr" defTabSz="608945"/>
            <a:r>
              <a:rPr lang="en-US" sz="1200" kern="0" dirty="0">
                <a:solidFill>
                  <a:srgbClr val="FFC91C"/>
                </a:solidFill>
                <a:ea typeface="Arial Unicode MS" pitchFamily="34" charset="-128"/>
                <a:cs typeface="Calibri"/>
              </a:rPr>
              <a:t>End-to-end Automation</a:t>
            </a:r>
          </a:p>
        </p:txBody>
      </p:sp>
      <p:sp>
        <p:nvSpPr>
          <p:cNvPr id="70" name="Title 1"/>
          <p:cNvSpPr>
            <a:spLocks noGrp="1"/>
          </p:cNvSpPr>
          <p:nvPr>
            <p:ph type="title"/>
          </p:nvPr>
        </p:nvSpPr>
        <p:spPr>
          <a:xfrm>
            <a:off x="457200" y="210318"/>
            <a:ext cx="8229600" cy="1091353"/>
          </a:xfrm>
        </p:spPr>
        <p:txBody>
          <a:bodyPr/>
          <a:lstStyle/>
          <a:p>
            <a:r>
              <a:rPr lang="en-US" dirty="0"/>
              <a:t>So ,  What is DevOps ?</a:t>
            </a:r>
          </a:p>
        </p:txBody>
      </p:sp>
    </p:spTree>
    <p:extLst>
      <p:ext uri="{BB962C8B-B14F-4D97-AF65-F5344CB8AC3E}">
        <p14:creationId xmlns:p14="http://schemas.microsoft.com/office/powerpoint/2010/main" val="42199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after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6"/>
                                        </p:tgtEl>
                                      </p:cBhvr>
                                    </p:animEffect>
                                    <p:set>
                                      <p:cBhvr>
                                        <p:cTn id="13" dur="1" fill="hold">
                                          <p:stCondLst>
                                            <p:cond delay="499"/>
                                          </p:stCondLst>
                                        </p:cTn>
                                        <p:tgtEl>
                                          <p:spTgt spid="66"/>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2" presetClass="entr" presetSubtype="1"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250"/>
                                        <p:tgtEl>
                                          <p:spTgt spid="54"/>
                                        </p:tgtEl>
                                      </p:cBhvr>
                                    </p:animEffect>
                                  </p:childTnLst>
                                </p:cTn>
                              </p:par>
                              <p:par>
                                <p:cTn id="26" presetID="22" presetClass="entr" presetSubtype="4" fill="hold" nodeType="with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250"/>
                                        <p:tgtEl>
                                          <p:spTgt spid="24"/>
                                        </p:tgtEl>
                                      </p:cBhvr>
                                    </p:animEffect>
                                  </p:childTnLst>
                                </p:cTn>
                              </p:par>
                              <p:par>
                                <p:cTn id="29" presetID="22" presetClass="entr" presetSubtype="4" fill="hold"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250"/>
                                        <p:tgtEl>
                                          <p:spTgt spid="21"/>
                                        </p:tgtEl>
                                      </p:cBhvr>
                                    </p:animEffect>
                                  </p:childTnLst>
                                </p:cTn>
                              </p:par>
                              <p:par>
                                <p:cTn id="32" presetID="22" presetClass="entr" presetSubtype="1" fill="hold" nodeType="withEffect">
                                  <p:stCondLst>
                                    <p:cond delay="750"/>
                                  </p:stCondLst>
                                  <p:childTnLst>
                                    <p:set>
                                      <p:cBhvr>
                                        <p:cTn id="33" dur="1" fill="hold">
                                          <p:stCondLst>
                                            <p:cond delay="0"/>
                                          </p:stCondLst>
                                        </p:cTn>
                                        <p:tgtEl>
                                          <p:spTgt spid="51"/>
                                        </p:tgtEl>
                                        <p:attrNameLst>
                                          <p:attrName>style.visibility</p:attrName>
                                        </p:attrNameLst>
                                      </p:cBhvr>
                                      <p:to>
                                        <p:strVal val="visible"/>
                                      </p:to>
                                    </p:set>
                                    <p:animEffect transition="in" filter="wipe(up)">
                                      <p:cBhvr>
                                        <p:cTn id="34" dur="250"/>
                                        <p:tgtEl>
                                          <p:spTgt spid="51"/>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childTnLst>
                          </p:cTn>
                        </p:par>
                        <p:par>
                          <p:cTn id="41" fill="hold">
                            <p:stCondLst>
                              <p:cond delay="1500"/>
                            </p:stCondLst>
                            <p:childTnLst>
                              <p:par>
                                <p:cTn id="42" presetID="12" presetClass="entr" presetSubtype="1"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 calcmode="lin" valueType="num">
                                      <p:cBhvr additive="base">
                                        <p:cTn id="44" dur="500"/>
                                        <p:tgtEl>
                                          <p:spTgt spid="67"/>
                                        </p:tgtEl>
                                        <p:attrNameLst>
                                          <p:attrName>ppt_y</p:attrName>
                                        </p:attrNameLst>
                                      </p:cBhvr>
                                      <p:tavLst>
                                        <p:tav tm="0">
                                          <p:val>
                                            <p:strVal val="#ppt_y-#ppt_h*1.125000"/>
                                          </p:val>
                                        </p:tav>
                                        <p:tav tm="100000">
                                          <p:val>
                                            <p:strVal val="#ppt_y"/>
                                          </p:val>
                                        </p:tav>
                                      </p:tavLst>
                                    </p:anim>
                                    <p:animEffect transition="in" filter="wipe(down)">
                                      <p:cBhvr>
                                        <p:cTn id="45" dur="500"/>
                                        <p:tgtEl>
                                          <p:spTgt spid="67"/>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up)">
                                      <p:cBhvr>
                                        <p:cTn id="49" dur="250"/>
                                        <p:tgtEl>
                                          <p:spTgt spid="55"/>
                                        </p:tgtEl>
                                      </p:cBhvr>
                                    </p:animEffect>
                                  </p:childTnLst>
                                </p:cTn>
                              </p:par>
                              <p:par>
                                <p:cTn id="50" presetID="22" presetClass="entr" presetSubtype="4" fill="hold" nodeType="withEffect">
                                  <p:stCondLst>
                                    <p:cond delay="25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250"/>
                                        <p:tgtEl>
                                          <p:spTgt spid="23"/>
                                        </p:tgtEl>
                                      </p:cBhvr>
                                    </p:animEffect>
                                  </p:childTnLst>
                                </p:cTn>
                              </p:par>
                              <p:par>
                                <p:cTn id="53" presetID="22" presetClass="entr" presetSubtype="4" fill="hold" nodeType="with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250"/>
                                        <p:tgtEl>
                                          <p:spTgt spid="20"/>
                                        </p:tgtEl>
                                      </p:cBhvr>
                                    </p:animEffect>
                                  </p:childTnLst>
                                </p:cTn>
                              </p:par>
                              <p:par>
                                <p:cTn id="56" presetID="22" presetClass="entr" presetSubtype="1" fill="hold" nodeType="withEffect">
                                  <p:stCondLst>
                                    <p:cond delay="750"/>
                                  </p:stCondLst>
                                  <p:childTnLst>
                                    <p:set>
                                      <p:cBhvr>
                                        <p:cTn id="57" dur="1" fill="hold">
                                          <p:stCondLst>
                                            <p:cond delay="0"/>
                                          </p:stCondLst>
                                        </p:cTn>
                                        <p:tgtEl>
                                          <p:spTgt spid="49"/>
                                        </p:tgtEl>
                                        <p:attrNameLst>
                                          <p:attrName>style.visibility</p:attrName>
                                        </p:attrNameLst>
                                      </p:cBhvr>
                                      <p:to>
                                        <p:strVal val="visible"/>
                                      </p:to>
                                    </p:set>
                                    <p:animEffect transition="in" filter="wipe(up)">
                                      <p:cBhvr>
                                        <p:cTn id="58" dur="250"/>
                                        <p:tgtEl>
                                          <p:spTgt spid="49"/>
                                        </p:tgtEl>
                                      </p:cBhvr>
                                    </p:animEffect>
                                  </p:childTnLst>
                                </p:cTn>
                              </p:par>
                              <p:par>
                                <p:cTn id="59" presetID="53" presetClass="entr" presetSubtype="16" fill="hold" nodeType="withEffect">
                                  <p:stCondLst>
                                    <p:cond delay="75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3250"/>
                            </p:stCondLst>
                            <p:childTnLst>
                              <p:par>
                                <p:cTn id="65" presetID="12" presetClass="entr" presetSubtype="1" fill="hold" grpId="0" nodeType="after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500"/>
                                        <p:tgtEl>
                                          <p:spTgt spid="68"/>
                                        </p:tgtEl>
                                        <p:attrNameLst>
                                          <p:attrName>ppt_y</p:attrName>
                                        </p:attrNameLst>
                                      </p:cBhvr>
                                      <p:tavLst>
                                        <p:tav tm="0">
                                          <p:val>
                                            <p:strVal val="#ppt_y-#ppt_h*1.125000"/>
                                          </p:val>
                                        </p:tav>
                                        <p:tav tm="100000">
                                          <p:val>
                                            <p:strVal val="#ppt_y"/>
                                          </p:val>
                                        </p:tav>
                                      </p:tavLst>
                                    </p:anim>
                                    <p:animEffect transition="in" filter="wipe(down)">
                                      <p:cBhvr>
                                        <p:cTn id="68" dur="500"/>
                                        <p:tgtEl>
                                          <p:spTgt spid="68"/>
                                        </p:tgtEl>
                                      </p:cBhvr>
                                    </p:animEffect>
                                  </p:childTnLst>
                                </p:cTn>
                              </p:par>
                            </p:childTnLst>
                          </p:cTn>
                        </p:par>
                        <p:par>
                          <p:cTn id="69" fill="hold">
                            <p:stCondLst>
                              <p:cond delay="3750"/>
                            </p:stCondLst>
                            <p:childTnLst>
                              <p:par>
                                <p:cTn id="70" presetID="22" presetClass="entr" presetSubtype="1"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up)">
                                      <p:cBhvr>
                                        <p:cTn id="72" dur="250"/>
                                        <p:tgtEl>
                                          <p:spTgt spid="56"/>
                                        </p:tgtEl>
                                      </p:cBhvr>
                                    </p:animEffect>
                                  </p:childTnLst>
                                </p:cTn>
                              </p:par>
                              <p:par>
                                <p:cTn id="73" presetID="22" presetClass="entr" presetSubtype="4" fill="hold" nodeType="withEffect">
                                  <p:stCondLst>
                                    <p:cond delay="25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250"/>
                                        <p:tgtEl>
                                          <p:spTgt spid="22"/>
                                        </p:tgtEl>
                                      </p:cBhvr>
                                    </p:animEffect>
                                  </p:childTnLst>
                                </p:cTn>
                              </p:par>
                              <p:par>
                                <p:cTn id="76" presetID="22" presetClass="entr" presetSubtype="4" fill="hold" nodeType="withEffect">
                                  <p:stCondLst>
                                    <p:cond delay="50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250"/>
                                        <p:tgtEl>
                                          <p:spTgt spid="19"/>
                                        </p:tgtEl>
                                      </p:cBhvr>
                                    </p:animEffect>
                                  </p:childTnLst>
                                </p:cTn>
                              </p:par>
                              <p:par>
                                <p:cTn id="79" presetID="22" presetClass="entr" presetSubtype="1" fill="hold" nodeType="withEffect">
                                  <p:stCondLst>
                                    <p:cond delay="750"/>
                                  </p:stCondLst>
                                  <p:childTnLst>
                                    <p:set>
                                      <p:cBhvr>
                                        <p:cTn id="80" dur="1" fill="hold">
                                          <p:stCondLst>
                                            <p:cond delay="0"/>
                                          </p:stCondLst>
                                        </p:cTn>
                                        <p:tgtEl>
                                          <p:spTgt spid="50"/>
                                        </p:tgtEl>
                                        <p:attrNameLst>
                                          <p:attrName>style.visibility</p:attrName>
                                        </p:attrNameLst>
                                      </p:cBhvr>
                                      <p:to>
                                        <p:strVal val="visible"/>
                                      </p:to>
                                    </p:set>
                                    <p:animEffect transition="in" filter="wipe(up)">
                                      <p:cBhvr>
                                        <p:cTn id="81" dur="250"/>
                                        <p:tgtEl>
                                          <p:spTgt spid="50"/>
                                        </p:tgtEl>
                                      </p:cBhvr>
                                    </p:animEffect>
                                  </p:childTnLst>
                                </p:cTn>
                              </p:par>
                              <p:par>
                                <p:cTn id="82" presetID="53" presetClass="entr" presetSubtype="16" fill="hold"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childTnLst>
                          </p:cTn>
                        </p:par>
                        <p:par>
                          <p:cTn id="87" fill="hold">
                            <p:stCondLst>
                              <p:cond delay="5000"/>
                            </p:stCondLst>
                            <p:childTnLst>
                              <p:par>
                                <p:cTn id="88" presetID="12" presetClass="entr" presetSubtype="1" fill="hold" grpId="0" nodeType="afterEffect">
                                  <p:stCondLst>
                                    <p:cond delay="0"/>
                                  </p:stCondLst>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p:tgtEl>
                                          <p:spTgt spid="69"/>
                                        </p:tgtEl>
                                        <p:attrNameLst>
                                          <p:attrName>ppt_y</p:attrName>
                                        </p:attrNameLst>
                                      </p:cBhvr>
                                      <p:tavLst>
                                        <p:tav tm="0">
                                          <p:val>
                                            <p:strVal val="#ppt_y-#ppt_h*1.125000"/>
                                          </p:val>
                                        </p:tav>
                                        <p:tav tm="100000">
                                          <p:val>
                                            <p:strVal val="#ppt_y"/>
                                          </p:val>
                                        </p:tav>
                                      </p:tavLst>
                                    </p:anim>
                                    <p:animEffect transition="in" filter="wipe(down)">
                                      <p:cBhvr>
                                        <p:cTn id="91" dur="500"/>
                                        <p:tgtEl>
                                          <p:spTgt spid="69"/>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63" presetClass="path" presetSubtype="0" repeatCount="indefinite" fill="hold" nodeType="withEffect">
                                  <p:stCondLst>
                                    <p:cond delay="500"/>
                                  </p:stCondLst>
                                  <p:childTnLst>
                                    <p:animMotion origin="layout" path="M 3.88889E-6 1.23457E-6 L 1.74757 1.23457E-6 " pathEditMode="relative" rAng="0" ptsTypes="AA">
                                      <p:cBhvr>
                                        <p:cTn id="95" dur="3500" fill="hold"/>
                                        <p:tgtEl>
                                          <p:spTgt spid="25"/>
                                        </p:tgtEl>
                                        <p:attrNameLst>
                                          <p:attrName>ppt_x</p:attrName>
                                          <p:attrName>ppt_y</p:attrName>
                                        </p:attrNameLst>
                                      </p:cBhvr>
                                      <p:rCtr x="87378" y="0"/>
                                    </p:animMotion>
                                  </p:childTnLst>
                                </p:cTn>
                              </p:par>
                              <p:par>
                                <p:cTn id="96" presetID="63" presetClass="path" presetSubtype="0" repeatCount="indefinite" fill="hold" nodeType="withEffect">
                                  <p:stCondLst>
                                    <p:cond delay="1500"/>
                                  </p:stCondLst>
                                  <p:childTnLst>
                                    <p:animMotion origin="layout" path="M 2.22222E-6 -4.93827E-6 L 1.74757 -4.93827E-6 " pathEditMode="relative" rAng="0" ptsTypes="AA">
                                      <p:cBhvr>
                                        <p:cTn id="97" dur="4250" fill="hold"/>
                                        <p:tgtEl>
                                          <p:spTgt spid="26"/>
                                        </p:tgtEl>
                                        <p:attrNameLst>
                                          <p:attrName>ppt_x</p:attrName>
                                          <p:attrName>ppt_y</p:attrName>
                                        </p:attrNameLst>
                                      </p:cBhvr>
                                      <p:rCtr x="87378" y="0"/>
                                    </p:animMotion>
                                  </p:childTnLst>
                                </p:cTn>
                              </p:par>
                              <p:par>
                                <p:cTn id="98" presetID="63" presetClass="path" presetSubtype="0" repeatCount="indefinite" fill="hold" nodeType="withEffect">
                                  <p:stCondLst>
                                    <p:cond delay="2500"/>
                                  </p:stCondLst>
                                  <p:childTnLst>
                                    <p:animMotion origin="layout" path="M 5.55556E-7 2.83951E-6 L 1.74757 2.83951E-6 " pathEditMode="relative" rAng="0" ptsTypes="AA">
                                      <p:cBhvr>
                                        <p:cTn id="99" dur="3000" fill="hold"/>
                                        <p:tgtEl>
                                          <p:spTgt spid="27"/>
                                        </p:tgtEl>
                                        <p:attrNameLst>
                                          <p:attrName>ppt_x</p:attrName>
                                          <p:attrName>ppt_y</p:attrName>
                                        </p:attrNameLst>
                                      </p:cBhvr>
                                      <p:rCtr x="87378" y="0"/>
                                    </p:animMotion>
                                  </p:childTnLst>
                                </p:cTn>
                              </p:par>
                              <p:par>
                                <p:cTn id="100" presetID="63" presetClass="path" presetSubtype="0" repeatCount="indefinite" fill="hold" nodeType="withEffect">
                                  <p:stCondLst>
                                    <p:cond delay="3250"/>
                                  </p:stCondLst>
                                  <p:childTnLst>
                                    <p:animMotion origin="layout" path="M 3.88889E-6 1.23457E-6 L 1.74757 1.23457E-6 " pathEditMode="relative" rAng="0" ptsTypes="AA">
                                      <p:cBhvr>
                                        <p:cTn id="101" dur="3500" fill="hold"/>
                                        <p:tgtEl>
                                          <p:spTgt spid="28"/>
                                        </p:tgtEl>
                                        <p:attrNameLst>
                                          <p:attrName>ppt_x</p:attrName>
                                          <p:attrName>ppt_y</p:attrName>
                                        </p:attrNameLst>
                                      </p:cBhvr>
                                      <p:rCtr x="87378" y="0"/>
                                    </p:animMotion>
                                  </p:childTnLst>
                                </p:cTn>
                              </p:par>
                              <p:par>
                                <p:cTn id="102" presetID="63" presetClass="path" presetSubtype="0" repeatCount="indefinite" fill="hold" nodeType="withEffect">
                                  <p:stCondLst>
                                    <p:cond delay="0"/>
                                  </p:stCondLst>
                                  <p:childTnLst>
                                    <p:animMotion origin="layout" path="M 2.22222E-6 -4.93827E-6 L 1.74757 -4.93827E-6 " pathEditMode="relative" rAng="0" ptsTypes="AA">
                                      <p:cBhvr>
                                        <p:cTn id="103" dur="4250" fill="hold"/>
                                        <p:tgtEl>
                                          <p:spTgt spid="29"/>
                                        </p:tgtEl>
                                        <p:attrNameLst>
                                          <p:attrName>ppt_x</p:attrName>
                                          <p:attrName>ppt_y</p:attrName>
                                        </p:attrNameLst>
                                      </p:cBhvr>
                                      <p:rCtr x="87378" y="0"/>
                                    </p:animMotion>
                                  </p:childTnLst>
                                </p:cTn>
                              </p:par>
                              <p:par>
                                <p:cTn id="104" presetID="63" presetClass="path" presetSubtype="0" repeatCount="indefinite" fill="hold" nodeType="withEffect">
                                  <p:stCondLst>
                                    <p:cond delay="700"/>
                                  </p:stCondLst>
                                  <p:childTnLst>
                                    <p:animMotion origin="layout" path="M 5.55556E-7 2.83951E-6 L 1.74757 2.83951E-6 " pathEditMode="relative" rAng="0" ptsTypes="AA">
                                      <p:cBhvr>
                                        <p:cTn id="105" dur="3000" fill="hold"/>
                                        <p:tgtEl>
                                          <p:spTgt spid="30"/>
                                        </p:tgtEl>
                                        <p:attrNameLst>
                                          <p:attrName>ppt_x</p:attrName>
                                          <p:attrName>ppt_y</p:attrName>
                                        </p:attrNameLst>
                                      </p:cBhvr>
                                      <p:rCtr x="87378" y="0"/>
                                    </p:animMotion>
                                  </p:childTnLst>
                                </p:cTn>
                              </p:par>
                              <p:par>
                                <p:cTn id="106" presetID="63" presetClass="path" presetSubtype="0" repeatCount="indefinite" fill="hold" nodeType="withEffect">
                                  <p:stCondLst>
                                    <p:cond delay="1500"/>
                                  </p:stCondLst>
                                  <p:childTnLst>
                                    <p:animMotion origin="layout" path="M 3.88889E-6 1.23457E-6 L 1.74757 1.23457E-6 " pathEditMode="relative" rAng="0" ptsTypes="AA">
                                      <p:cBhvr>
                                        <p:cTn id="107" dur="3500" fill="hold"/>
                                        <p:tgtEl>
                                          <p:spTgt spid="31"/>
                                        </p:tgtEl>
                                        <p:attrNameLst>
                                          <p:attrName>ppt_x</p:attrName>
                                          <p:attrName>ppt_y</p:attrName>
                                        </p:attrNameLst>
                                      </p:cBhvr>
                                      <p:rCtr x="87378" y="0"/>
                                    </p:animMotion>
                                  </p:childTnLst>
                                </p:cTn>
                              </p:par>
                              <p:par>
                                <p:cTn id="108" presetID="63" presetClass="path" presetSubtype="0" repeatCount="indefinite" fill="hold" nodeType="withEffect">
                                  <p:stCondLst>
                                    <p:cond delay="2000"/>
                                  </p:stCondLst>
                                  <p:childTnLst>
                                    <p:animMotion origin="layout" path="M 2.22222E-6 -4.93827E-6 L 1.74757 -4.93827E-6 " pathEditMode="relative" rAng="0" ptsTypes="AA">
                                      <p:cBhvr>
                                        <p:cTn id="109" dur="4250" fill="hold"/>
                                        <p:tgtEl>
                                          <p:spTgt spid="32"/>
                                        </p:tgtEl>
                                        <p:attrNameLst>
                                          <p:attrName>ppt_x</p:attrName>
                                          <p:attrName>ppt_y</p:attrName>
                                        </p:attrNameLst>
                                      </p:cBhvr>
                                      <p:rCtr x="87378" y="0"/>
                                    </p:animMotion>
                                  </p:childTnLst>
                                </p:cTn>
                              </p:par>
                              <p:par>
                                <p:cTn id="110" presetID="63" presetClass="path" presetSubtype="0" repeatCount="indefinite" fill="hold" nodeType="withEffect">
                                  <p:stCondLst>
                                    <p:cond delay="2250"/>
                                  </p:stCondLst>
                                  <p:childTnLst>
                                    <p:animMotion origin="layout" path="M 5.55556E-7 2.83951E-6 L 1.74757 2.83951E-6 " pathEditMode="relative" rAng="0" ptsTypes="AA">
                                      <p:cBhvr>
                                        <p:cTn id="111" dur="3000" fill="hold"/>
                                        <p:tgtEl>
                                          <p:spTgt spid="33"/>
                                        </p:tgtEl>
                                        <p:attrNameLst>
                                          <p:attrName>ppt_x</p:attrName>
                                          <p:attrName>ppt_y</p:attrName>
                                        </p:attrNameLst>
                                      </p:cBhvr>
                                      <p:rCtr x="87378" y="0"/>
                                    </p:animMotion>
                                  </p:childTnLst>
                                </p:cTn>
                              </p:par>
                              <p:par>
                                <p:cTn id="112" presetID="63" presetClass="path" presetSubtype="0" repeatCount="indefinite" fill="hold" nodeType="withEffect">
                                  <p:stCondLst>
                                    <p:cond delay="3750"/>
                                  </p:stCondLst>
                                  <p:childTnLst>
                                    <p:animMotion origin="layout" path="M 3.88889E-6 1.23457E-6 L 1.74757 1.23457E-6 " pathEditMode="relative" rAng="0" ptsTypes="AA">
                                      <p:cBhvr>
                                        <p:cTn id="113" dur="3500" fill="hold"/>
                                        <p:tgtEl>
                                          <p:spTgt spid="34"/>
                                        </p:tgtEl>
                                        <p:attrNameLst>
                                          <p:attrName>ppt_x</p:attrName>
                                          <p:attrName>ppt_y</p:attrName>
                                        </p:attrNameLst>
                                      </p:cBhvr>
                                      <p:rCtr x="87378" y="0"/>
                                    </p:animMotion>
                                  </p:childTnLst>
                                </p:cTn>
                              </p:par>
                              <p:par>
                                <p:cTn id="114" presetID="63" presetClass="path" presetSubtype="0" repeatCount="indefinite" fill="hold" nodeType="withEffect">
                                  <p:stCondLst>
                                    <p:cond delay="5000"/>
                                  </p:stCondLst>
                                  <p:childTnLst>
                                    <p:animMotion origin="layout" path="M 2.22222E-6 -4.93827E-6 L 1.74757 -4.93827E-6 " pathEditMode="relative" rAng="0" ptsTypes="AA">
                                      <p:cBhvr>
                                        <p:cTn id="115" dur="4250" fill="hold"/>
                                        <p:tgtEl>
                                          <p:spTgt spid="35"/>
                                        </p:tgtEl>
                                        <p:attrNameLst>
                                          <p:attrName>ppt_x</p:attrName>
                                          <p:attrName>ppt_y</p:attrName>
                                        </p:attrNameLst>
                                      </p:cBhvr>
                                      <p:rCtr x="87378" y="0"/>
                                    </p:animMotion>
                                  </p:childTnLst>
                                </p:cTn>
                              </p:par>
                              <p:par>
                                <p:cTn id="116" presetID="63" presetClass="path" presetSubtype="0" repeatCount="indefinite" fill="hold" nodeType="withEffect">
                                  <p:stCondLst>
                                    <p:cond delay="4500"/>
                                  </p:stCondLst>
                                  <p:childTnLst>
                                    <p:animMotion origin="layout" path="M 5.55556E-7 2.83951E-6 L 1.74757 2.83951E-6 " pathEditMode="relative" rAng="0" ptsTypes="AA">
                                      <p:cBhvr>
                                        <p:cTn id="117" dur="3000" fill="hold"/>
                                        <p:tgtEl>
                                          <p:spTgt spid="36"/>
                                        </p:tgtEl>
                                        <p:attrNameLst>
                                          <p:attrName>ppt_x</p:attrName>
                                          <p:attrName>ppt_y</p:attrName>
                                        </p:attrNameLst>
                                      </p:cBhvr>
                                      <p:rCtr x="87378" y="0"/>
                                    </p:animMotion>
                                  </p:childTnLst>
                                </p:cTn>
                              </p:par>
                              <p:par>
                                <p:cTn id="118" presetID="63" presetClass="path" presetSubtype="0" repeatCount="indefinite" fill="hold" nodeType="withEffect">
                                  <p:stCondLst>
                                    <p:cond delay="2250"/>
                                  </p:stCondLst>
                                  <p:childTnLst>
                                    <p:animMotion origin="layout" path="M 3.88889E-6 1.23457E-6 L 1.74757 1.23457E-6 " pathEditMode="relative" rAng="0" ptsTypes="AA">
                                      <p:cBhvr>
                                        <p:cTn id="119" dur="3500" fill="hold"/>
                                        <p:tgtEl>
                                          <p:spTgt spid="37"/>
                                        </p:tgtEl>
                                        <p:attrNameLst>
                                          <p:attrName>ppt_x</p:attrName>
                                          <p:attrName>ppt_y</p:attrName>
                                        </p:attrNameLst>
                                      </p:cBhvr>
                                      <p:rCtr x="87378" y="0"/>
                                    </p:animMotion>
                                  </p:childTnLst>
                                </p:cTn>
                              </p:par>
                              <p:par>
                                <p:cTn id="120" presetID="63" presetClass="path" presetSubtype="0" repeatCount="indefinite" fill="hold" nodeType="withEffect">
                                  <p:stCondLst>
                                    <p:cond delay="3000"/>
                                  </p:stCondLst>
                                  <p:childTnLst>
                                    <p:animMotion origin="layout" path="M 2.22222E-6 -4.93827E-6 L 1.74757 -4.93827E-6 " pathEditMode="relative" rAng="0" ptsTypes="AA">
                                      <p:cBhvr>
                                        <p:cTn id="121" dur="4250" fill="hold"/>
                                        <p:tgtEl>
                                          <p:spTgt spid="38"/>
                                        </p:tgtEl>
                                        <p:attrNameLst>
                                          <p:attrName>ppt_x</p:attrName>
                                          <p:attrName>ppt_y</p:attrName>
                                        </p:attrNameLst>
                                      </p:cBhvr>
                                      <p:rCtr x="87378" y="0"/>
                                    </p:animMotion>
                                  </p:childTnLst>
                                </p:cTn>
                              </p:par>
                              <p:par>
                                <p:cTn id="122" presetID="63" presetClass="path" presetSubtype="0" repeatCount="indefinite" fill="hold" nodeType="withEffect">
                                  <p:stCondLst>
                                    <p:cond delay="3000"/>
                                  </p:stCondLst>
                                  <p:childTnLst>
                                    <p:animMotion origin="layout" path="M 5.55556E-7 2.83951E-6 L 1.74757 2.83951E-6 " pathEditMode="relative" rAng="0" ptsTypes="AA">
                                      <p:cBhvr>
                                        <p:cTn id="123" dur="3000" fill="hold"/>
                                        <p:tgtEl>
                                          <p:spTgt spid="39"/>
                                        </p:tgtEl>
                                        <p:attrNameLst>
                                          <p:attrName>ppt_x</p:attrName>
                                          <p:attrName>ppt_y</p:attrName>
                                        </p:attrNameLst>
                                      </p:cBhvr>
                                      <p:rCtr x="87378" y="0"/>
                                    </p:animMotion>
                                  </p:childTnLst>
                                </p:cTn>
                              </p:par>
                              <p:par>
                                <p:cTn id="124" presetID="63" presetClass="path" presetSubtype="0" repeatCount="indefinite" fill="hold" nodeType="withEffect">
                                  <p:stCondLst>
                                    <p:cond delay="750"/>
                                  </p:stCondLst>
                                  <p:childTnLst>
                                    <p:animMotion origin="layout" path="M 3.88889E-6 1.23457E-6 L 1.74757 1.23457E-6 " pathEditMode="relative" rAng="0" ptsTypes="AA">
                                      <p:cBhvr>
                                        <p:cTn id="125" dur="3500" fill="hold"/>
                                        <p:tgtEl>
                                          <p:spTgt spid="40"/>
                                        </p:tgtEl>
                                        <p:attrNameLst>
                                          <p:attrName>ppt_x</p:attrName>
                                          <p:attrName>ppt_y</p:attrName>
                                        </p:attrNameLst>
                                      </p:cBhvr>
                                      <p:rCtr x="87378" y="0"/>
                                    </p:animMotion>
                                  </p:childTnLst>
                                </p:cTn>
                              </p:par>
                              <p:par>
                                <p:cTn id="126" presetID="63" presetClass="path" presetSubtype="0" repeatCount="indefinite" fill="hold" nodeType="withEffect">
                                  <p:stCondLst>
                                    <p:cond delay="1000"/>
                                  </p:stCondLst>
                                  <p:childTnLst>
                                    <p:animMotion origin="layout" path="M 2.22222E-6 -4.93827E-6 L 1.74757 -4.93827E-6 " pathEditMode="relative" rAng="0" ptsTypes="AA">
                                      <p:cBhvr>
                                        <p:cTn id="127" dur="4250" fill="hold"/>
                                        <p:tgtEl>
                                          <p:spTgt spid="41"/>
                                        </p:tgtEl>
                                        <p:attrNameLst>
                                          <p:attrName>ppt_x</p:attrName>
                                          <p:attrName>ppt_y</p:attrName>
                                        </p:attrNameLst>
                                      </p:cBhvr>
                                      <p:rCtr x="87378" y="0"/>
                                    </p:animMotion>
                                  </p:childTnLst>
                                </p:cTn>
                              </p:par>
                              <p:par>
                                <p:cTn id="128" presetID="63" presetClass="path" presetSubtype="0" repeatCount="indefinite" fill="hold" nodeType="withEffect">
                                  <p:stCondLst>
                                    <p:cond delay="1500"/>
                                  </p:stCondLst>
                                  <p:childTnLst>
                                    <p:animMotion origin="layout" path="M 5.55556E-7 2.83951E-6 L 1.74757 2.83951E-6 " pathEditMode="relative" rAng="0" ptsTypes="AA">
                                      <p:cBhvr>
                                        <p:cTn id="129" dur="3000" fill="hold"/>
                                        <p:tgtEl>
                                          <p:spTgt spid="42"/>
                                        </p:tgtEl>
                                        <p:attrNameLst>
                                          <p:attrName>ppt_x</p:attrName>
                                          <p:attrName>ppt_y</p:attrName>
                                        </p:attrNameLst>
                                      </p:cBhvr>
                                      <p:rCtr x="87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P spid="52" grpId="0"/>
      <p:bldP spid="53" grpId="0" animBg="1"/>
      <p:bldP spid="67" grpId="0" animBg="1"/>
      <p:bldP spid="68" grpId="0" animBg="1"/>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7569738" y="5647427"/>
            <a:ext cx="1552292" cy="1153640"/>
          </a:xfrm>
          <a:prstGeom prst="roundRect">
            <a:avLst>
              <a:gd name="adj" fmla="val 7431"/>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 name="AutoShape 22"/>
          <p:cNvSpPr>
            <a:spLocks noChangeAspect="1" noChangeArrowheads="1"/>
          </p:cNvSpPr>
          <p:nvPr/>
        </p:nvSpPr>
        <p:spPr bwMode="auto">
          <a:xfrm>
            <a:off x="63501" y="-182033"/>
            <a:ext cx="14201775" cy="12623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p:cNvSpPr>
            <a:spLocks noChangeAspect="1" noChangeArrowheads="1"/>
          </p:cNvSpPr>
          <p:nvPr/>
        </p:nvSpPr>
        <p:spPr bwMode="auto">
          <a:xfrm>
            <a:off x="215901" y="21167"/>
            <a:ext cx="14201775" cy="12623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1"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1" y="279400"/>
            <a:ext cx="9053513" cy="629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637" t="19831" r="316" b="32662"/>
          <a:stretch/>
        </p:blipFill>
        <p:spPr>
          <a:xfrm>
            <a:off x="2469357" y="2517809"/>
            <a:ext cx="4208465" cy="1794249"/>
          </a:xfrm>
          <a:prstGeom prst="roundRect">
            <a:avLst>
              <a:gd name="adj" fmla="val 11875"/>
            </a:avLst>
          </a:prstGeom>
        </p:spPr>
      </p:pic>
      <p:sp>
        <p:nvSpPr>
          <p:cNvPr id="26" name="Rounded Rectangle 25"/>
          <p:cNvSpPr/>
          <p:nvPr/>
        </p:nvSpPr>
        <p:spPr>
          <a:xfrm>
            <a:off x="2463147" y="2511458"/>
            <a:ext cx="4219121" cy="1806949"/>
          </a:xfrm>
          <a:prstGeom prst="roundRect">
            <a:avLst>
              <a:gd name="adj" fmla="val 12333"/>
            </a:avLst>
          </a:prstGeom>
          <a:solidFill>
            <a:srgbClr val="22343A">
              <a:alpha val="80000"/>
            </a:srgbClr>
          </a:solidFill>
          <a:ln w="38100" cap="flat" cmpd="sng" algn="ctr">
            <a:noFill/>
            <a:prstDash val="solid"/>
          </a:ln>
          <a:effectLst/>
        </p:spPr>
        <p:txBody>
          <a:bodyPr vert="horz" wrap="none" lIns="18288" tIns="91440" rIns="18288"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900" b="1" i="0" u="none" strike="noStrike" kern="0" cap="none" spc="0" normalizeH="0" baseline="0" noProof="0" dirty="0" smtClean="0">
              <a:ln>
                <a:noFill/>
              </a:ln>
              <a:solidFill>
                <a:srgbClr val="FFFFFF"/>
              </a:solidFill>
              <a:effectLst/>
              <a:uLnTx/>
              <a:uFillTx/>
              <a:latin typeface="Calibri"/>
              <a:cs typeface="Arial Unicode MS" pitchFamily="34" charset="-128"/>
            </a:endParaRPr>
          </a:p>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400" b="1" i="0" u="none" strike="noStrike" kern="0" cap="none" spc="0" normalizeH="0" baseline="0" noProof="0" dirty="0" smtClean="0">
              <a:ln>
                <a:noFill/>
              </a:ln>
              <a:solidFill>
                <a:srgbClr val="FFFFFF"/>
              </a:solidFill>
              <a:effectLst/>
              <a:uLnTx/>
              <a:uFillTx/>
              <a:latin typeface="Calibri"/>
              <a:cs typeface="Arial Unicode MS" pitchFamily="34" charset="-128"/>
            </a:endParaRPr>
          </a:p>
        </p:txBody>
      </p:sp>
      <p:sp>
        <p:nvSpPr>
          <p:cNvPr id="27" name="Title 3"/>
          <p:cNvSpPr txBox="1">
            <a:spLocks/>
          </p:cNvSpPr>
          <p:nvPr/>
        </p:nvSpPr>
        <p:spPr>
          <a:xfrm>
            <a:off x="3068422" y="2668762"/>
            <a:ext cx="3532403" cy="1437125"/>
          </a:xfrm>
          <a:prstGeom prst="rect">
            <a:avLst/>
          </a:prstGeom>
          <a:noFill/>
          <a:ln>
            <a:noFill/>
          </a:ln>
        </p:spPr>
        <p:txBody>
          <a:bodyPr vert="horz" wrap="square" lIns="91440" tIns="45720" rIns="91440" bIns="45720" rtlCol="0" anchor="ctr">
            <a:spAutoFit/>
            <a:scene3d>
              <a:camera prst="orthographicFront"/>
              <a:lightRig rig="soft" dir="t">
                <a:rot lat="0" lon="0" rev="17220000"/>
              </a:lightRig>
            </a:scene3d>
            <a:sp3d prstMaterial="softEdge"/>
          </a:bodyPr>
          <a:lstStyle/>
          <a:p>
            <a:pPr marL="517525" defTabSz="456473">
              <a:lnSpc>
                <a:spcPct val="70000"/>
              </a:lnSpc>
              <a:spcBef>
                <a:spcPct val="0"/>
              </a:spcBef>
              <a:defRPr/>
            </a:pPr>
            <a:r>
              <a:rPr lang="en-US" sz="4400" b="1" dirty="0" smtClean="0">
                <a:solidFill>
                  <a:schemeClr val="bg1"/>
                </a:solidFill>
                <a:cs typeface="Arial" pitchFamily="34" charset="0"/>
              </a:rPr>
              <a:t> </a:t>
            </a:r>
            <a:r>
              <a:rPr lang="en-US" sz="4000" b="1" dirty="0">
                <a:solidFill>
                  <a:schemeClr val="bg1"/>
                </a:solidFill>
                <a:cs typeface="Arial" pitchFamily="34" charset="0"/>
              </a:rPr>
              <a:t>Application </a:t>
            </a:r>
            <a:r>
              <a:rPr lang="en-US" sz="4000" b="1" dirty="0" smtClean="0">
                <a:solidFill>
                  <a:schemeClr val="bg1"/>
                </a:solidFill>
                <a:cs typeface="Arial" pitchFamily="34" charset="0"/>
              </a:rPr>
              <a:t>Economy</a:t>
            </a:r>
            <a:endParaRPr lang="en-US" sz="4000" b="1" dirty="0">
              <a:solidFill>
                <a:schemeClr val="bg1"/>
              </a:solidFill>
              <a:cs typeface="Arial" pitchFamily="34" charset="0"/>
            </a:endParaRPr>
          </a:p>
        </p:txBody>
      </p:sp>
      <p:sp>
        <p:nvSpPr>
          <p:cNvPr id="28" name="Title 3"/>
          <p:cNvSpPr txBox="1">
            <a:spLocks/>
          </p:cNvSpPr>
          <p:nvPr/>
        </p:nvSpPr>
        <p:spPr>
          <a:xfrm>
            <a:off x="2463147" y="2705087"/>
            <a:ext cx="1228725" cy="584775"/>
          </a:xfrm>
          <a:prstGeom prst="rect">
            <a:avLst/>
          </a:prstGeom>
          <a:noFill/>
          <a:ln>
            <a:noFill/>
          </a:ln>
        </p:spPr>
        <p:txBody>
          <a:bodyPr vert="horz" wrap="square" lIns="91440" tIns="45720" rIns="91440" bIns="45720" rtlCol="0" anchor="ctr">
            <a:spAutoFit/>
            <a:scene3d>
              <a:camera prst="orthographicFront"/>
              <a:lightRig rig="soft" dir="t">
                <a:rot lat="0" lon="0" rev="17220000"/>
              </a:lightRig>
            </a:scene3d>
            <a:sp3d prstMaterial="softEdge"/>
          </a:bodyPr>
          <a:lstStyle/>
          <a:p>
            <a:pPr algn="r" defTabSz="456473">
              <a:lnSpc>
                <a:spcPct val="80000"/>
              </a:lnSpc>
              <a:spcBef>
                <a:spcPct val="0"/>
              </a:spcBef>
              <a:defRPr/>
            </a:pPr>
            <a:r>
              <a:rPr lang="en-US" sz="2000" dirty="0">
                <a:solidFill>
                  <a:schemeClr val="bg1"/>
                </a:solidFill>
                <a:cs typeface="Arial" pitchFamily="34" charset="0"/>
              </a:rPr>
              <a:t>welcome </a:t>
            </a:r>
            <a:endParaRPr lang="en-US" sz="2000" dirty="0" smtClean="0">
              <a:solidFill>
                <a:schemeClr val="bg1"/>
              </a:solidFill>
              <a:cs typeface="Arial" pitchFamily="34" charset="0"/>
            </a:endParaRPr>
          </a:p>
          <a:p>
            <a:pPr algn="r" defTabSz="456473">
              <a:lnSpc>
                <a:spcPct val="80000"/>
              </a:lnSpc>
              <a:spcBef>
                <a:spcPct val="0"/>
              </a:spcBef>
              <a:defRPr/>
            </a:pPr>
            <a:r>
              <a:rPr lang="en-US" sz="2000" dirty="0" smtClean="0">
                <a:solidFill>
                  <a:schemeClr val="bg1"/>
                </a:solidFill>
                <a:cs typeface="Arial" pitchFamily="34" charset="0"/>
              </a:rPr>
              <a:t>to the</a:t>
            </a:r>
            <a:endParaRPr lang="en-US" sz="4400" b="1" dirty="0">
              <a:solidFill>
                <a:schemeClr val="bg1"/>
              </a:solidFill>
              <a:cs typeface="Arial" pitchFamily="34" charset="0"/>
            </a:endParaRPr>
          </a:p>
        </p:txBody>
      </p:sp>
      <p:grpSp>
        <p:nvGrpSpPr>
          <p:cNvPr id="6" name="Group 5"/>
          <p:cNvGrpSpPr/>
          <p:nvPr/>
        </p:nvGrpSpPr>
        <p:grpSpPr>
          <a:xfrm>
            <a:off x="6881472" y="534113"/>
            <a:ext cx="2011068" cy="1781153"/>
            <a:chOff x="6881472" y="400584"/>
            <a:chExt cx="2011068" cy="1335865"/>
          </a:xfrm>
        </p:grpSpPr>
        <p:sp>
          <p:nvSpPr>
            <p:cNvPr id="32" name="Rounded Rectangle 31"/>
            <p:cNvSpPr/>
            <p:nvPr/>
          </p:nvSpPr>
          <p:spPr>
            <a:xfrm>
              <a:off x="6881472" y="400584"/>
              <a:ext cx="2011068" cy="1335865"/>
            </a:xfrm>
            <a:prstGeom prst="roundRect">
              <a:avLst>
                <a:gd name="adj" fmla="val 9865"/>
              </a:avLst>
            </a:prstGeom>
            <a:solidFill>
              <a:srgbClr val="22343A">
                <a:alpha val="80000"/>
              </a:srgbClr>
            </a:solidFill>
            <a:ln w="38100" cap="flat" cmpd="sng" algn="ctr">
              <a:noFill/>
              <a:prstDash val="solid"/>
            </a:ln>
            <a:effectLst/>
          </p:spPr>
          <p:txBody>
            <a:bodyPr vert="horz" wrap="none" lIns="18288" tIns="91440" rIns="18288" bIns="91440" rtlCol="0" anchor="ctr"/>
            <a:lstStyle/>
            <a:p>
              <a:pPr algn="ctr" defTabSz="914400">
                <a:lnSpc>
                  <a:spcPts val="1720"/>
                </a:lnSpc>
                <a:buClr>
                  <a:srgbClr val="FFFFFF"/>
                </a:buClr>
              </a:pPr>
              <a:endParaRPr lang="en-US" sz="900" b="1" kern="0" dirty="0">
                <a:solidFill>
                  <a:srgbClr val="FFFFFF"/>
                </a:solidFill>
                <a:latin typeface="Calibri"/>
                <a:cs typeface="Arial Unicode MS" pitchFamily="34" charset="-128"/>
              </a:endParaRPr>
            </a:p>
          </p:txBody>
        </p:sp>
        <p:sp>
          <p:nvSpPr>
            <p:cNvPr id="36" name="TextBox 35"/>
            <p:cNvSpPr txBox="1"/>
            <p:nvPr/>
          </p:nvSpPr>
          <p:spPr>
            <a:xfrm>
              <a:off x="6884738" y="400584"/>
              <a:ext cx="1987800" cy="577081"/>
            </a:xfrm>
            <a:prstGeom prst="rect">
              <a:avLst/>
            </a:prstGeom>
            <a:noFill/>
          </p:spPr>
          <p:txBody>
            <a:bodyPr wrap="square" rtlCol="0">
              <a:spAutoFit/>
            </a:bodyPr>
            <a:lstStyle/>
            <a:p>
              <a:pPr marL="0" marR="0" lvl="0" indent="0" algn="ctr" defTabSz="684715"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smtClean="0">
                  <a:ln>
                    <a:noFill/>
                  </a:ln>
                  <a:solidFill>
                    <a:schemeClr val="accent1"/>
                  </a:solidFill>
                  <a:effectLst/>
                  <a:uLnTx/>
                  <a:uFillTx/>
                  <a:cs typeface="Avenir Heavy"/>
                </a:rPr>
                <a:t>$177B</a:t>
              </a:r>
            </a:p>
          </p:txBody>
        </p:sp>
        <p:sp>
          <p:nvSpPr>
            <p:cNvPr id="37" name="TextBox 36"/>
            <p:cNvSpPr txBox="1"/>
            <p:nvPr/>
          </p:nvSpPr>
          <p:spPr>
            <a:xfrm>
              <a:off x="6884737" y="1067203"/>
              <a:ext cx="1987801" cy="450123"/>
            </a:xfrm>
            <a:prstGeom prst="rect">
              <a:avLst/>
            </a:prstGeom>
            <a:noFill/>
          </p:spPr>
          <p:txBody>
            <a:bodyPr wrap="square" rtlCol="0">
              <a:spAutoFit/>
            </a:bodyPr>
            <a:lstStyle/>
            <a:p>
              <a:pPr algn="ctr" defTabSz="684715">
                <a:defRPr/>
              </a:pPr>
              <a:r>
                <a:rPr lang="en-US" sz="1100" i="1" kern="0" dirty="0">
                  <a:solidFill>
                    <a:srgbClr val="FFFFFF"/>
                  </a:solidFill>
                  <a:cs typeface="Arial"/>
                </a:rPr>
                <a:t>Public cloud services market </a:t>
              </a:r>
              <a:r>
                <a:rPr lang="en-US" sz="1100" i="1" kern="0" dirty="0" smtClean="0">
                  <a:solidFill>
                    <a:srgbClr val="FFFFFF"/>
                  </a:solidFill>
                  <a:cs typeface="Arial"/>
                </a:rPr>
                <a:t>expected to </a:t>
              </a:r>
              <a:r>
                <a:rPr lang="en-US" sz="1100" i="1" kern="0" dirty="0">
                  <a:solidFill>
                    <a:srgbClr val="FFFFFF"/>
                  </a:solidFill>
                  <a:cs typeface="Arial"/>
                </a:rPr>
                <a:t>grow </a:t>
              </a:r>
              <a:r>
                <a:rPr lang="en-US" sz="1100" i="1" kern="0" dirty="0" smtClean="0">
                  <a:solidFill>
                    <a:srgbClr val="FFFFFF"/>
                  </a:solidFill>
                  <a:cs typeface="Arial"/>
                </a:rPr>
                <a:t>16% </a:t>
              </a:r>
              <a:r>
                <a:rPr lang="en-US" sz="1100" i="1" kern="0" dirty="0">
                  <a:solidFill>
                    <a:srgbClr val="FFFFFF"/>
                  </a:solidFill>
                  <a:cs typeface="Arial"/>
                </a:rPr>
                <a:t>in </a:t>
              </a:r>
              <a:r>
                <a:rPr lang="en-US" sz="1100" i="1" kern="0" dirty="0" smtClean="0">
                  <a:solidFill>
                    <a:srgbClr val="FFFFFF"/>
                  </a:solidFill>
                  <a:cs typeface="Arial"/>
                </a:rPr>
                <a:t>2015 </a:t>
              </a:r>
              <a:r>
                <a:rPr lang="en-US" sz="1100" i="1" kern="0" dirty="0">
                  <a:solidFill>
                    <a:srgbClr val="FFFFFF"/>
                  </a:solidFill>
                  <a:cs typeface="Arial"/>
                </a:rPr>
                <a:t>to $</a:t>
              </a:r>
              <a:r>
                <a:rPr lang="en-US" sz="1100" i="1" kern="0" dirty="0" smtClean="0">
                  <a:solidFill>
                    <a:srgbClr val="FFFFFF"/>
                  </a:solidFill>
                  <a:cs typeface="Arial"/>
                </a:rPr>
                <a:t>177 </a:t>
              </a:r>
              <a:r>
                <a:rPr lang="en-US" sz="1100" i="1" kern="0" dirty="0">
                  <a:solidFill>
                    <a:srgbClr val="FFFFFF"/>
                  </a:solidFill>
                  <a:cs typeface="Arial"/>
                </a:rPr>
                <a:t>billion</a:t>
              </a:r>
              <a:r>
                <a:rPr lang="en-US" sz="1100" i="1" kern="0" baseline="30000" dirty="0">
                  <a:solidFill>
                    <a:srgbClr val="FFFFFF"/>
                  </a:solidFill>
                  <a:cs typeface="Arial"/>
                </a:rPr>
                <a:t>1</a:t>
              </a:r>
            </a:p>
          </p:txBody>
        </p:sp>
      </p:grpSp>
      <p:grpSp>
        <p:nvGrpSpPr>
          <p:cNvPr id="8" name="Group 7"/>
          <p:cNvGrpSpPr/>
          <p:nvPr/>
        </p:nvGrpSpPr>
        <p:grpSpPr>
          <a:xfrm>
            <a:off x="6884738" y="4532863"/>
            <a:ext cx="2007803" cy="1787503"/>
            <a:chOff x="6884737" y="3399647"/>
            <a:chExt cx="2007803" cy="1340627"/>
          </a:xfrm>
        </p:grpSpPr>
        <p:sp>
          <p:nvSpPr>
            <p:cNvPr id="33" name="Rounded Rectangle 32"/>
            <p:cNvSpPr/>
            <p:nvPr/>
          </p:nvSpPr>
          <p:spPr>
            <a:xfrm>
              <a:off x="6884737" y="3399647"/>
              <a:ext cx="2007803" cy="1340627"/>
            </a:xfrm>
            <a:prstGeom prst="roundRect">
              <a:avLst>
                <a:gd name="adj" fmla="val 9865"/>
              </a:avLst>
            </a:prstGeom>
            <a:solidFill>
              <a:srgbClr val="22343A">
                <a:alpha val="80000"/>
              </a:srgbClr>
            </a:solidFill>
            <a:ln w="38100" cap="flat" cmpd="sng" algn="ctr">
              <a:noFill/>
              <a:prstDash val="solid"/>
            </a:ln>
            <a:effectLst/>
          </p:spPr>
          <p:txBody>
            <a:bodyPr vert="horz" wrap="none" lIns="18288" tIns="91440" rIns="18288" bIns="91440" rtlCol="0" anchor="ctr"/>
            <a:lstStyle/>
            <a:p>
              <a:pPr algn="ctr" defTabSz="914400">
                <a:lnSpc>
                  <a:spcPts val="1720"/>
                </a:lnSpc>
                <a:buClr>
                  <a:srgbClr val="FFFFFF"/>
                </a:buClr>
              </a:pPr>
              <a:endParaRPr lang="en-US" sz="900" b="1" kern="0" dirty="0">
                <a:solidFill>
                  <a:srgbClr val="FFFFFF"/>
                </a:solidFill>
                <a:latin typeface="Calibri"/>
                <a:cs typeface="Arial Unicode MS" pitchFamily="34" charset="-128"/>
              </a:endParaRPr>
            </a:p>
          </p:txBody>
        </p:sp>
        <p:sp>
          <p:nvSpPr>
            <p:cNvPr id="41" name="TextBox 40"/>
            <p:cNvSpPr txBox="1"/>
            <p:nvPr/>
          </p:nvSpPr>
          <p:spPr>
            <a:xfrm>
              <a:off x="6884738" y="3408228"/>
              <a:ext cx="1987801" cy="577081"/>
            </a:xfrm>
            <a:prstGeom prst="rect">
              <a:avLst/>
            </a:prstGeom>
            <a:noFill/>
          </p:spPr>
          <p:txBody>
            <a:bodyPr wrap="square" rtlCol="0">
              <a:spAutoFit/>
            </a:bodyPr>
            <a:lstStyle/>
            <a:p>
              <a:pPr marL="0" marR="0" lvl="0" indent="0" algn="ctr" defTabSz="684715" eaLnBrk="1" fontAlgn="auto" latinLnBrk="0" hangingPunct="1">
                <a:lnSpc>
                  <a:spcPct val="100000"/>
                </a:lnSpc>
                <a:spcBef>
                  <a:spcPts val="0"/>
                </a:spcBef>
                <a:spcAft>
                  <a:spcPts val="0"/>
                </a:spcAft>
                <a:buClrTx/>
                <a:buSzTx/>
                <a:buFontTx/>
                <a:buNone/>
                <a:tabLst/>
                <a:defRPr/>
              </a:pPr>
              <a:r>
                <a:rPr kumimoji="0" lang="en-AU" sz="4400" b="1" i="0" u="none" strike="noStrike" kern="0" cap="none" spc="0" normalizeH="0" baseline="0" noProof="0" dirty="0" smtClean="0">
                  <a:ln>
                    <a:noFill/>
                  </a:ln>
                  <a:solidFill>
                    <a:srgbClr val="FFC91C"/>
                  </a:solidFill>
                  <a:effectLst/>
                  <a:uLnTx/>
                  <a:uFillTx/>
                  <a:cs typeface="Avenir Heavy"/>
                </a:rPr>
                <a:t>50%</a:t>
              </a:r>
              <a:endParaRPr kumimoji="0" lang="en-US" sz="4400" b="1" i="0" u="none" strike="noStrike" kern="0" cap="none" spc="0" normalizeH="0" baseline="0" noProof="0" dirty="0" smtClean="0">
                <a:ln>
                  <a:noFill/>
                </a:ln>
                <a:solidFill>
                  <a:srgbClr val="FFC91C"/>
                </a:solidFill>
                <a:effectLst/>
                <a:uLnTx/>
                <a:uFillTx/>
                <a:cs typeface="Avenir Heavy"/>
              </a:endParaRPr>
            </a:p>
          </p:txBody>
        </p:sp>
        <p:sp>
          <p:nvSpPr>
            <p:cNvPr id="42" name="TextBox 41"/>
            <p:cNvSpPr txBox="1"/>
            <p:nvPr/>
          </p:nvSpPr>
          <p:spPr>
            <a:xfrm>
              <a:off x="6904739" y="4029987"/>
              <a:ext cx="1987801" cy="450123"/>
            </a:xfrm>
            <a:prstGeom prst="rect">
              <a:avLst/>
            </a:prstGeom>
            <a:noFill/>
          </p:spPr>
          <p:txBody>
            <a:bodyPr wrap="square" rtlCol="0">
              <a:spAutoFit/>
            </a:bodyPr>
            <a:lstStyle/>
            <a:p>
              <a:pPr algn="ctr" defTabSz="684715">
                <a:defRPr/>
              </a:pPr>
              <a:r>
                <a:rPr lang="en-US" sz="1100" i="1" kern="0" dirty="0">
                  <a:solidFill>
                    <a:srgbClr val="FFFFFF"/>
                  </a:solidFill>
                  <a:cs typeface="Arial"/>
                </a:rPr>
                <a:t>By 2018, more than 50% of B2B collaboration will take place through Web </a:t>
              </a:r>
              <a:r>
                <a:rPr lang="en-US" sz="1100" i="1" kern="0" dirty="0" smtClean="0">
                  <a:solidFill>
                    <a:srgbClr val="FFFFFF"/>
                  </a:solidFill>
                  <a:cs typeface="Arial"/>
                </a:rPr>
                <a:t>APIs</a:t>
              </a:r>
              <a:r>
                <a:rPr lang="en-AU" sz="1100" i="1" kern="0" baseline="30000" dirty="0">
                  <a:solidFill>
                    <a:srgbClr val="FFFFFF"/>
                  </a:solidFill>
                  <a:cs typeface="Arial"/>
                </a:rPr>
                <a:t>3</a:t>
              </a:r>
              <a:endParaRPr lang="en-US" sz="1100" i="1" kern="0" baseline="30000" dirty="0">
                <a:solidFill>
                  <a:srgbClr val="FFFFFF"/>
                </a:solidFill>
                <a:cs typeface="Arial"/>
              </a:endParaRPr>
            </a:p>
          </p:txBody>
        </p:sp>
      </p:grpSp>
      <p:grpSp>
        <p:nvGrpSpPr>
          <p:cNvPr id="7" name="Group 6"/>
          <p:cNvGrpSpPr/>
          <p:nvPr/>
        </p:nvGrpSpPr>
        <p:grpSpPr>
          <a:xfrm>
            <a:off x="6873302" y="2512622"/>
            <a:ext cx="2015973" cy="1787503"/>
            <a:chOff x="6873301" y="1879704"/>
            <a:chExt cx="2015973" cy="1340627"/>
          </a:xfrm>
        </p:grpSpPr>
        <p:sp>
          <p:nvSpPr>
            <p:cNvPr id="30" name="Rounded Rectangle 29"/>
            <p:cNvSpPr/>
            <p:nvPr/>
          </p:nvSpPr>
          <p:spPr>
            <a:xfrm>
              <a:off x="6881472" y="1879704"/>
              <a:ext cx="2007802" cy="1340627"/>
            </a:xfrm>
            <a:prstGeom prst="roundRect">
              <a:avLst>
                <a:gd name="adj" fmla="val 9865"/>
              </a:avLst>
            </a:prstGeom>
            <a:solidFill>
              <a:srgbClr val="22343A">
                <a:alpha val="80000"/>
              </a:srgbClr>
            </a:solidFill>
            <a:ln w="38100" cap="flat" cmpd="sng" algn="ctr">
              <a:noFill/>
              <a:prstDash val="solid"/>
            </a:ln>
            <a:effectLst/>
          </p:spPr>
          <p:txBody>
            <a:bodyPr vert="horz" wrap="none" lIns="18288" tIns="91440" rIns="18288" bIns="91440" rtlCol="0" anchor="ctr"/>
            <a:lstStyle/>
            <a:p>
              <a:pPr algn="ctr" defTabSz="914400">
                <a:lnSpc>
                  <a:spcPts val="1720"/>
                </a:lnSpc>
                <a:buClr>
                  <a:srgbClr val="FFFFFF"/>
                </a:buClr>
              </a:pPr>
              <a:endParaRPr lang="en-US" sz="900" b="1" kern="0" dirty="0">
                <a:solidFill>
                  <a:srgbClr val="FFFFFF"/>
                </a:solidFill>
                <a:latin typeface="Calibri"/>
                <a:cs typeface="Arial Unicode MS" pitchFamily="34" charset="-128"/>
              </a:endParaRPr>
            </a:p>
          </p:txBody>
        </p:sp>
        <p:sp>
          <p:nvSpPr>
            <p:cNvPr id="46" name="TextBox 31"/>
            <p:cNvSpPr txBox="1"/>
            <p:nvPr/>
          </p:nvSpPr>
          <p:spPr>
            <a:xfrm>
              <a:off x="6873301" y="1922721"/>
              <a:ext cx="1987800" cy="577081"/>
            </a:xfrm>
            <a:prstGeom prst="rect">
              <a:avLst/>
            </a:prstGeom>
            <a:noFill/>
          </p:spPr>
          <p:txBody>
            <a:bodyPr wrap="square" rtlCol="0">
              <a:spAutoFit/>
            </a:bodyP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marL="0" marR="0" lvl="0" indent="0" algn="ctr" defTabSz="684715"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smtClean="0">
                  <a:ln>
                    <a:noFill/>
                  </a:ln>
                  <a:solidFill>
                    <a:schemeClr val="accent3"/>
                  </a:solidFill>
                  <a:effectLst/>
                  <a:uLnTx/>
                  <a:uFillTx/>
                  <a:latin typeface="Calibri"/>
                  <a:ea typeface="+mn-ea"/>
                  <a:cs typeface="Avenir Heavy"/>
                </a:rPr>
                <a:t>268B</a:t>
              </a:r>
              <a:endParaRPr kumimoji="0" lang="en-US" sz="4400" b="1" i="0" u="none" strike="noStrike" kern="1200" cap="none" spc="0" normalizeH="0" baseline="0" noProof="0" dirty="0">
                <a:ln>
                  <a:noFill/>
                </a:ln>
                <a:solidFill>
                  <a:schemeClr val="accent3"/>
                </a:solidFill>
                <a:effectLst/>
                <a:uLnTx/>
                <a:uFillTx/>
                <a:latin typeface="Calibri"/>
                <a:ea typeface="+mn-ea"/>
                <a:cs typeface="Avenir Heavy"/>
              </a:endParaRPr>
            </a:p>
          </p:txBody>
        </p:sp>
        <p:sp>
          <p:nvSpPr>
            <p:cNvPr id="47" name="TextBox 32"/>
            <p:cNvSpPr txBox="1"/>
            <p:nvPr/>
          </p:nvSpPr>
          <p:spPr>
            <a:xfrm>
              <a:off x="6891473" y="2540779"/>
              <a:ext cx="1987799" cy="450123"/>
            </a:xfrm>
            <a:prstGeom prst="rect">
              <a:avLst/>
            </a:prstGeom>
            <a:noFill/>
          </p:spPr>
          <p:txBody>
            <a:bodyPr wrap="square" rtlCol="0">
              <a:spAutoFit/>
            </a:bodyP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684715">
                <a:defRPr/>
              </a:pPr>
              <a:r>
                <a:rPr lang="en-US" sz="1100" i="1" dirty="0">
                  <a:solidFill>
                    <a:srgbClr val="FFFFFF"/>
                  </a:solidFill>
                  <a:cs typeface="Arial"/>
                </a:rPr>
                <a:t>By 2017, mobile apps will be downloaded more than 268 billion </a:t>
              </a:r>
              <a:r>
                <a:rPr lang="en-US" sz="1100" i="1" dirty="0" smtClean="0">
                  <a:solidFill>
                    <a:srgbClr val="FFFFFF"/>
                  </a:solidFill>
                  <a:cs typeface="Arial"/>
                </a:rPr>
                <a:t>times</a:t>
              </a:r>
              <a:r>
                <a:rPr lang="en-US" sz="1100" i="1" baseline="30000" dirty="0">
                  <a:solidFill>
                    <a:srgbClr val="FFFFFF"/>
                  </a:solidFill>
                  <a:cs typeface="Arial"/>
                </a:rPr>
                <a:t>2</a:t>
              </a:r>
              <a:endParaRPr lang="en-US" sz="1100" i="1" dirty="0">
                <a:solidFill>
                  <a:srgbClr val="FFFFFF"/>
                </a:solidFill>
                <a:cs typeface="Arial"/>
              </a:endParaRPr>
            </a:p>
          </p:txBody>
        </p:sp>
      </p:grpSp>
      <p:grpSp>
        <p:nvGrpSpPr>
          <p:cNvPr id="9" name="Group 8"/>
          <p:cNvGrpSpPr/>
          <p:nvPr/>
        </p:nvGrpSpPr>
        <p:grpSpPr>
          <a:xfrm>
            <a:off x="240673" y="534113"/>
            <a:ext cx="2032413" cy="1787503"/>
            <a:chOff x="240672" y="400584"/>
            <a:chExt cx="2032413" cy="1340627"/>
          </a:xfrm>
        </p:grpSpPr>
        <p:sp>
          <p:nvSpPr>
            <p:cNvPr id="29" name="Rounded Rectangle 28"/>
            <p:cNvSpPr/>
            <p:nvPr/>
          </p:nvSpPr>
          <p:spPr>
            <a:xfrm>
              <a:off x="240672" y="400584"/>
              <a:ext cx="2032413" cy="1340627"/>
            </a:xfrm>
            <a:prstGeom prst="roundRect">
              <a:avLst>
                <a:gd name="adj" fmla="val 10576"/>
              </a:avLst>
            </a:prstGeom>
            <a:solidFill>
              <a:srgbClr val="22343A">
                <a:alpha val="80000"/>
              </a:srgbClr>
            </a:solidFill>
            <a:ln w="38100" cap="flat" cmpd="sng" algn="ctr">
              <a:noFill/>
              <a:prstDash val="solid"/>
            </a:ln>
            <a:effectLst/>
          </p:spPr>
          <p:txBody>
            <a:bodyPr vert="horz" wrap="none" lIns="18288" tIns="91440" rIns="18288" bIns="91440" rtlCol="0" anchor="ctr"/>
            <a:lstStyle/>
            <a:p>
              <a:pPr algn="ctr" defTabSz="914400">
                <a:lnSpc>
                  <a:spcPts val="1720"/>
                </a:lnSpc>
                <a:buClr>
                  <a:srgbClr val="FFFFFF"/>
                </a:buClr>
              </a:pPr>
              <a:endParaRPr lang="en-US" sz="900" b="1" kern="0" dirty="0">
                <a:solidFill>
                  <a:srgbClr val="FFFFFF"/>
                </a:solidFill>
                <a:latin typeface="Calibri"/>
                <a:cs typeface="Arial Unicode MS" pitchFamily="34" charset="-128"/>
              </a:endParaRPr>
            </a:p>
          </p:txBody>
        </p:sp>
        <p:grpSp>
          <p:nvGrpSpPr>
            <p:cNvPr id="49" name="Group 48"/>
            <p:cNvGrpSpPr/>
            <p:nvPr/>
          </p:nvGrpSpPr>
          <p:grpSpPr>
            <a:xfrm>
              <a:off x="350937" y="492133"/>
              <a:ext cx="1782663" cy="701301"/>
              <a:chOff x="718470" y="1156788"/>
              <a:chExt cx="3405451" cy="701950"/>
            </a:xfrm>
          </p:grpSpPr>
          <p:sp>
            <p:nvSpPr>
              <p:cNvPr id="50" name="Rectangle 49"/>
              <p:cNvSpPr/>
              <p:nvPr/>
            </p:nvSpPr>
            <p:spPr>
              <a:xfrm>
                <a:off x="718470" y="1173449"/>
                <a:ext cx="3405451" cy="685289"/>
              </a:xfrm>
              <a:prstGeom prst="rect">
                <a:avLst/>
              </a:prstGeom>
              <a:gradFill>
                <a:gsLst>
                  <a:gs pos="0">
                    <a:schemeClr val="accent2">
                      <a:lumMod val="10000"/>
                      <a:alpha val="68000"/>
                    </a:schemeClr>
                  </a:gs>
                  <a:gs pos="100000">
                    <a:srgbClr val="FFFFFF">
                      <a:alpha val="0"/>
                    </a:srgbClr>
                  </a:gs>
                </a:gsLst>
                <a:lin ang="5400000" scaled="0"/>
              </a:gradFill>
              <a:ln w="25400" cap="flat" cmpd="sng" algn="ctr">
                <a:noFill/>
                <a:prstDash val="solid"/>
              </a:ln>
              <a:effectLst/>
            </p:spPr>
            <p:txBody>
              <a:bodyPr lIns="0" tIns="93600" rIns="0" bIns="0" rtlCol="0" anchor="t" anchorCtr="0"/>
              <a:lstStyle/>
              <a:p>
                <a:pPr algn="ctr" defTabSz="684715">
                  <a:buClr>
                    <a:srgbClr val="37BEEB"/>
                  </a:buClr>
                </a:pPr>
                <a:r>
                  <a:rPr lang="en-GB" dirty="0">
                    <a:solidFill>
                      <a:schemeClr val="bg1"/>
                    </a:solidFill>
                    <a:latin typeface="Calibri"/>
                  </a:rPr>
                  <a:t> “Software is eating the world”</a:t>
                </a:r>
                <a:endParaRPr lang="en-US" dirty="0">
                  <a:solidFill>
                    <a:schemeClr val="bg1"/>
                  </a:solidFill>
                  <a:latin typeface="Calibri"/>
                </a:endParaRPr>
              </a:p>
            </p:txBody>
          </p:sp>
          <p:cxnSp>
            <p:nvCxnSpPr>
              <p:cNvPr id="51" name="Straight Connector 50"/>
              <p:cNvCxnSpPr/>
              <p:nvPr/>
            </p:nvCxnSpPr>
            <p:spPr>
              <a:xfrm>
                <a:off x="718470" y="1156788"/>
                <a:ext cx="3405451" cy="0"/>
              </a:xfrm>
              <a:prstGeom prst="line">
                <a:avLst/>
              </a:prstGeom>
              <a:noFill/>
              <a:ln w="12700" cap="flat" cmpd="sng" algn="ctr">
                <a:solidFill>
                  <a:srgbClr val="FFFFFF"/>
                </a:solidFill>
                <a:prstDash val="solid"/>
              </a:ln>
              <a:effectLst/>
            </p:spPr>
          </p:cxnSp>
          <p:cxnSp>
            <p:nvCxnSpPr>
              <p:cNvPr id="52" name="Straight Connector 51"/>
              <p:cNvCxnSpPr/>
              <p:nvPr/>
            </p:nvCxnSpPr>
            <p:spPr>
              <a:xfrm>
                <a:off x="718470" y="1858738"/>
                <a:ext cx="3405451" cy="0"/>
              </a:xfrm>
              <a:prstGeom prst="line">
                <a:avLst/>
              </a:prstGeom>
              <a:noFill/>
              <a:ln w="12700" cap="flat" cmpd="sng" algn="ctr">
                <a:solidFill>
                  <a:srgbClr val="FFFFFF"/>
                </a:solidFill>
                <a:prstDash val="solid"/>
              </a:ln>
              <a:effectLst/>
            </p:spPr>
          </p:cxnSp>
        </p:grpSp>
        <p:sp>
          <p:nvSpPr>
            <p:cNvPr id="53" name="Rectangle 52"/>
            <p:cNvSpPr/>
            <p:nvPr/>
          </p:nvSpPr>
          <p:spPr>
            <a:xfrm>
              <a:off x="792180" y="1195371"/>
              <a:ext cx="1404552" cy="207749"/>
            </a:xfrm>
            <a:prstGeom prst="rect">
              <a:avLst/>
            </a:prstGeom>
          </p:spPr>
          <p:txBody>
            <a:bodyPr wrap="none">
              <a:spAutoFit/>
            </a:bodyPr>
            <a:lstStyle/>
            <a:p>
              <a:pPr algn="ctr" defTabSz="1071074">
                <a:spcAft>
                  <a:spcPts val="587"/>
                </a:spcAft>
                <a:buClr>
                  <a:srgbClr val="53BBD4"/>
                </a:buClr>
                <a:buSzPct val="125000"/>
                <a:tabLst>
                  <a:tab pos="321260" algn="l"/>
                  <a:tab pos="964019" algn="l"/>
                  <a:tab pos="1413902" algn="l"/>
                  <a:tab pos="1713825" algn="l"/>
                </a:tabLst>
                <a:defRPr/>
              </a:pPr>
              <a:r>
                <a:rPr lang="en-GB" sz="1200" i="1" kern="0" dirty="0">
                  <a:solidFill>
                    <a:srgbClr val="FFFFFF"/>
                  </a:solidFill>
                  <a:cs typeface="Arial" pitchFamily="34" charset="0"/>
                </a:rPr>
                <a:t>- Marc Andreeson</a:t>
              </a:r>
              <a:endParaRPr lang="en-US" sz="1200" i="1" kern="0" dirty="0">
                <a:solidFill>
                  <a:srgbClr val="FFFFFF"/>
                </a:solidFill>
                <a:cs typeface="Arial" pitchFamily="34" charset="0"/>
              </a:endParaRPr>
            </a:p>
          </p:txBody>
        </p:sp>
        <p:sp>
          <p:nvSpPr>
            <p:cNvPr id="54" name="TextBox 53"/>
            <p:cNvSpPr txBox="1"/>
            <p:nvPr/>
          </p:nvSpPr>
          <p:spPr>
            <a:xfrm>
              <a:off x="350937" y="1529520"/>
              <a:ext cx="1789689" cy="188117"/>
            </a:xfrm>
            <a:prstGeom prst="rect">
              <a:avLst/>
            </a:prstGeom>
            <a:noFill/>
          </p:spPr>
          <p:txBody>
            <a:bodyPr wrap="square" lIns="0" tIns="0" rIns="0" bIns="0" rtlCol="0" anchor="ctr" anchorCtr="0">
              <a:noAutofit/>
            </a:bodyPr>
            <a:lstStyle/>
            <a:p>
              <a:pPr defTabSz="456473">
                <a:defRPr/>
              </a:pPr>
              <a:r>
                <a:rPr lang="en-US" sz="600" kern="0" dirty="0" smtClean="0">
                  <a:solidFill>
                    <a:srgbClr val="D0D8D8"/>
                  </a:solidFill>
                  <a:cs typeface="Arial"/>
                </a:rPr>
                <a:t>Wall Street Journal, </a:t>
              </a:r>
              <a:r>
                <a:rPr lang="en-US" sz="600" kern="0" dirty="0" smtClean="0">
                  <a:solidFill>
                    <a:srgbClr val="D0D8D8"/>
                  </a:solidFill>
                  <a:cs typeface="Arial"/>
                  <a:hlinkClick r:id="rId5"/>
                </a:rPr>
                <a:t>Why Software is Eating the World</a:t>
              </a:r>
              <a:r>
                <a:rPr lang="en-US" sz="600" kern="0" dirty="0" smtClean="0">
                  <a:solidFill>
                    <a:srgbClr val="D0D8D8"/>
                  </a:solidFill>
                  <a:cs typeface="Arial"/>
                </a:rPr>
                <a:t>,</a:t>
              </a:r>
              <a:r>
                <a:rPr lang="en-US" sz="600" dirty="0" smtClean="0">
                  <a:solidFill>
                    <a:schemeClr val="bg1"/>
                  </a:solidFill>
                </a:rPr>
                <a:t> </a:t>
              </a:r>
              <a:r>
                <a:rPr lang="en-US" sz="600" kern="0" dirty="0">
                  <a:solidFill>
                    <a:srgbClr val="D0D8D8"/>
                  </a:solidFill>
                  <a:cs typeface="Arial"/>
                </a:rPr>
                <a:t>August 2011</a:t>
              </a:r>
            </a:p>
            <a:p>
              <a:pPr defTabSz="456473">
                <a:defRPr/>
              </a:pPr>
              <a:endParaRPr lang="en-US" sz="600" kern="0" dirty="0" smtClean="0">
                <a:solidFill>
                  <a:srgbClr val="D0D8D8"/>
                </a:solidFill>
              </a:endParaRPr>
            </a:p>
          </p:txBody>
        </p:sp>
      </p:grpSp>
      <p:sp>
        <p:nvSpPr>
          <p:cNvPr id="34" name="TextBox 33"/>
          <p:cNvSpPr txBox="1"/>
          <p:nvPr/>
        </p:nvSpPr>
        <p:spPr>
          <a:xfrm>
            <a:off x="202298" y="7730821"/>
            <a:ext cx="6984535" cy="674104"/>
          </a:xfrm>
          <a:prstGeom prst="rect">
            <a:avLst/>
          </a:prstGeom>
        </p:spPr>
        <p:txBody>
          <a:bodyPr wrap="square" lIns="0" tIns="0" rIns="0" bIns="0" rtlCol="0" anchor="ctr" anchorCtr="0">
            <a:noAutofit/>
          </a:bodyPr>
          <a:lstStyle/>
          <a:p>
            <a:pPr marL="57150" indent="-57150">
              <a:defRPr/>
            </a:pPr>
            <a:r>
              <a:rPr lang="en-US" sz="400" kern="0" dirty="0" smtClean="0">
                <a:solidFill>
                  <a:srgbClr val="D0D8D8"/>
                </a:solidFill>
              </a:rPr>
              <a:t> </a:t>
            </a:r>
          </a:p>
          <a:p>
            <a:pPr marL="57150" indent="-57150">
              <a:defRPr/>
            </a:pPr>
            <a:r>
              <a:rPr lang="en-US" sz="400" i="1" kern="0" baseline="30000" dirty="0">
                <a:solidFill>
                  <a:srgbClr val="D0D8D8"/>
                </a:solidFill>
                <a:cs typeface="Arial"/>
              </a:rPr>
              <a:t>1</a:t>
            </a:r>
            <a:r>
              <a:rPr lang="en-US" sz="400" kern="0" dirty="0" smtClean="0">
                <a:solidFill>
                  <a:srgbClr val="D0D8D8"/>
                </a:solidFill>
              </a:rPr>
              <a:t> </a:t>
            </a:r>
            <a:r>
              <a:rPr lang="en-US" sz="400" kern="0" dirty="0">
                <a:solidFill>
                  <a:srgbClr val="D0D8D8"/>
                </a:solidFill>
              </a:rPr>
              <a:t>Gartner Forecast: Public Cloud Services, Worldwide, 2012-2018, 3Q14 Update, Ed Anderson, et al, 29 September 2014</a:t>
            </a:r>
            <a:endParaRPr lang="en-US" sz="400" kern="0" dirty="0" smtClean="0">
              <a:solidFill>
                <a:srgbClr val="D0D8D8"/>
              </a:solidFill>
            </a:endParaRPr>
          </a:p>
          <a:p>
            <a:pPr defTabSz="456473">
              <a:defRPr/>
            </a:pPr>
            <a:r>
              <a:rPr lang="en-US" sz="400" i="1" kern="0" baseline="30000" dirty="0" smtClean="0">
                <a:solidFill>
                  <a:srgbClr val="D0D8D8"/>
                </a:solidFill>
                <a:cs typeface="Arial"/>
              </a:rPr>
              <a:t>2 </a:t>
            </a:r>
            <a:r>
              <a:rPr lang="en-US" sz="400" kern="0" dirty="0" smtClean="0">
                <a:solidFill>
                  <a:srgbClr val="D0D8D8"/>
                </a:solidFill>
              </a:rPr>
              <a:t>Gartner </a:t>
            </a:r>
            <a:r>
              <a:rPr lang="en-US" sz="400" kern="0" dirty="0">
                <a:solidFill>
                  <a:srgbClr val="D0D8D8"/>
                </a:solidFill>
              </a:rPr>
              <a:t>Hype Cycle for Application Development, 2014, Thomas E. Murphy, et al, 29 July 2014</a:t>
            </a:r>
            <a:endParaRPr lang="en-US" sz="400" kern="0" dirty="0" smtClean="0">
              <a:solidFill>
                <a:srgbClr val="D0D8D8"/>
              </a:solidFill>
            </a:endParaRPr>
          </a:p>
          <a:p>
            <a:pPr marL="57150" indent="-57150" defTabSz="456473">
              <a:defRPr/>
            </a:pPr>
            <a:r>
              <a:rPr lang="en-US" sz="400" kern="0" baseline="30000" dirty="0" smtClean="0">
                <a:solidFill>
                  <a:srgbClr val="D0D8D8"/>
                </a:solidFill>
                <a:cs typeface="Arial"/>
              </a:rPr>
              <a:t>3 </a:t>
            </a:r>
            <a:r>
              <a:rPr lang="en-US" sz="400" kern="0" dirty="0" smtClean="0">
                <a:solidFill>
                  <a:srgbClr val="D0D8D8"/>
                </a:solidFill>
              </a:rPr>
              <a:t>Gartner </a:t>
            </a:r>
            <a:r>
              <a:rPr lang="en-US" sz="400" kern="0" dirty="0">
                <a:solidFill>
                  <a:srgbClr val="D0D8D8"/>
                </a:solidFill>
              </a:rPr>
              <a:t>Press Release, “Gartner Says by 2017, Mobile Users Will Provide Personalized Data Streams to More Than 100 Apps and Services Every </a:t>
            </a:r>
            <a:r>
              <a:rPr lang="en-US" sz="400" kern="0" dirty="0" smtClean="0">
                <a:solidFill>
                  <a:srgbClr val="D0D8D8"/>
                </a:solidFill>
              </a:rPr>
              <a:t>Day” January </a:t>
            </a:r>
            <a:r>
              <a:rPr lang="en-US" sz="400" kern="0" dirty="0">
                <a:solidFill>
                  <a:srgbClr val="D0D8D8"/>
                </a:solidFill>
              </a:rPr>
              <a:t>22, </a:t>
            </a:r>
            <a:r>
              <a:rPr lang="en-US" sz="400" kern="0" dirty="0" smtClean="0">
                <a:solidFill>
                  <a:srgbClr val="D0D8D8"/>
                </a:solidFill>
              </a:rPr>
              <a:t>2014 </a:t>
            </a:r>
            <a:r>
              <a:rPr lang="en-US" sz="400" u="sng" kern="0" dirty="0">
                <a:solidFill>
                  <a:srgbClr val="D0D8D8"/>
                </a:solidFill>
              </a:rPr>
              <a:t>http://www.gartner.com/newsroom/id/2654115  </a:t>
            </a:r>
            <a:endParaRPr lang="en-US" sz="400" u="sng" kern="0" dirty="0" smtClean="0">
              <a:solidFill>
                <a:srgbClr val="D0D8D8"/>
              </a:solidFill>
            </a:endParaRPr>
          </a:p>
        </p:txBody>
      </p:sp>
      <p:sp>
        <p:nvSpPr>
          <p:cNvPr id="35" name="TextBox 34"/>
          <p:cNvSpPr txBox="1"/>
          <p:nvPr/>
        </p:nvSpPr>
        <p:spPr>
          <a:xfrm>
            <a:off x="977901" y="6524977"/>
            <a:ext cx="4625593" cy="241160"/>
          </a:xfrm>
          <a:prstGeom prst="rect">
            <a:avLst/>
          </a:prstGeom>
          <a:solidFill>
            <a:schemeClr val="bg2"/>
          </a:solidFill>
        </p:spPr>
        <p:txBody>
          <a:bodyPr wrap="square" lIns="0" tIns="0" rIns="0" bIns="0" rtlCol="0" anchor="ctr" anchorCtr="0">
            <a:noAutofit/>
          </a:bodyPr>
          <a:lstStyle/>
          <a:p>
            <a:pPr marL="57150" indent="-57150">
              <a:defRPr/>
            </a:pPr>
            <a:r>
              <a:rPr lang="en-US" sz="400" i="1" kern="0" baseline="30000" dirty="0" smtClean="0">
                <a:solidFill>
                  <a:srgbClr val="D0D8D8"/>
                </a:solidFill>
                <a:cs typeface="Arial"/>
              </a:rPr>
              <a:t>1</a:t>
            </a:r>
            <a:r>
              <a:rPr lang="en-US" sz="400" kern="0" dirty="0" smtClean="0">
                <a:solidFill>
                  <a:srgbClr val="D0D8D8"/>
                </a:solidFill>
              </a:rPr>
              <a:t> </a:t>
            </a:r>
            <a:r>
              <a:rPr lang="en-US" sz="400" kern="0" dirty="0">
                <a:solidFill>
                  <a:srgbClr val="D0D8D8"/>
                </a:solidFill>
              </a:rPr>
              <a:t>Gartner Forecast: Public Cloud Services, Worldwide, 2012-2018, </a:t>
            </a:r>
            <a:r>
              <a:rPr lang="en-US" sz="400" kern="0" dirty="0" smtClean="0">
                <a:solidFill>
                  <a:srgbClr val="D0D8D8"/>
                </a:solidFill>
              </a:rPr>
              <a:t>4Q14 </a:t>
            </a:r>
            <a:r>
              <a:rPr lang="en-US" sz="400" kern="0" dirty="0">
                <a:solidFill>
                  <a:srgbClr val="D0D8D8"/>
                </a:solidFill>
              </a:rPr>
              <a:t>Update, Ed Anderson, et al, </a:t>
            </a:r>
            <a:r>
              <a:rPr lang="en-US" sz="400" kern="0" dirty="0" smtClean="0">
                <a:solidFill>
                  <a:srgbClr val="D0D8D8"/>
                </a:solidFill>
              </a:rPr>
              <a:t>10 April 2015</a:t>
            </a:r>
          </a:p>
          <a:p>
            <a:pPr defTabSz="456473">
              <a:defRPr/>
            </a:pPr>
            <a:r>
              <a:rPr lang="en-US" sz="400" i="1" kern="0" baseline="30000" dirty="0" smtClean="0">
                <a:solidFill>
                  <a:srgbClr val="D0D8D8"/>
                </a:solidFill>
                <a:cs typeface="Arial"/>
              </a:rPr>
              <a:t>2 </a:t>
            </a:r>
            <a:r>
              <a:rPr lang="en-US" sz="400" kern="0" dirty="0" smtClean="0">
                <a:solidFill>
                  <a:srgbClr val="D0D8D8"/>
                </a:solidFill>
              </a:rPr>
              <a:t>Gartner </a:t>
            </a:r>
            <a:r>
              <a:rPr lang="en-US" sz="400" kern="0" dirty="0">
                <a:solidFill>
                  <a:srgbClr val="D0D8D8"/>
                </a:solidFill>
              </a:rPr>
              <a:t>Hype Cycle for Application Development, 2014, Thomas E. Murphy, et al, 29 July 2014</a:t>
            </a:r>
            <a:endParaRPr lang="en-US" sz="400" kern="0" dirty="0" smtClean="0">
              <a:solidFill>
                <a:srgbClr val="D0D8D8"/>
              </a:solidFill>
            </a:endParaRPr>
          </a:p>
          <a:p>
            <a:pPr marL="57150" indent="-57150" defTabSz="456473">
              <a:defRPr/>
            </a:pPr>
            <a:r>
              <a:rPr lang="en-US" sz="400" kern="0" baseline="30000" dirty="0" smtClean="0">
                <a:solidFill>
                  <a:srgbClr val="D0D8D8"/>
                </a:solidFill>
                <a:cs typeface="Arial"/>
              </a:rPr>
              <a:t>3 </a:t>
            </a:r>
            <a:r>
              <a:rPr lang="en-US" sz="400" kern="0" dirty="0" smtClean="0">
                <a:solidFill>
                  <a:srgbClr val="D0D8D8"/>
                </a:solidFill>
              </a:rPr>
              <a:t>Gartner </a:t>
            </a:r>
            <a:r>
              <a:rPr lang="en-US" sz="400" kern="0" dirty="0">
                <a:solidFill>
                  <a:srgbClr val="D0D8D8"/>
                </a:solidFill>
              </a:rPr>
              <a:t>Press Release, “Gartner Says by 2017, Mobile Users Will Provide Personalized Data Streams to More Than 100 Apps and Services Every </a:t>
            </a:r>
            <a:r>
              <a:rPr lang="en-US" sz="400" kern="0" dirty="0" smtClean="0">
                <a:solidFill>
                  <a:srgbClr val="D0D8D8"/>
                </a:solidFill>
              </a:rPr>
              <a:t>Day” January </a:t>
            </a:r>
            <a:r>
              <a:rPr lang="en-US" sz="400" kern="0" dirty="0">
                <a:solidFill>
                  <a:srgbClr val="D0D8D8"/>
                </a:solidFill>
              </a:rPr>
              <a:t>22, </a:t>
            </a:r>
            <a:r>
              <a:rPr lang="en-US" sz="400" kern="0" dirty="0" smtClean="0">
                <a:solidFill>
                  <a:srgbClr val="D0D8D8"/>
                </a:solidFill>
              </a:rPr>
              <a:t>2014 </a:t>
            </a:r>
            <a:r>
              <a:rPr lang="en-US" sz="400" u="sng" kern="0" dirty="0">
                <a:solidFill>
                  <a:srgbClr val="D0D8D8"/>
                </a:solidFill>
              </a:rPr>
              <a:t>http://www.gartner.com/newsroom/id/2654115  </a:t>
            </a:r>
            <a:endParaRPr lang="en-US" sz="400" u="sng" kern="0" dirty="0" smtClean="0">
              <a:solidFill>
                <a:srgbClr val="D0D8D8"/>
              </a:solidFill>
            </a:endParaRPr>
          </a:p>
        </p:txBody>
      </p:sp>
    </p:spTree>
    <p:extLst>
      <p:ext uri="{BB962C8B-B14F-4D97-AF65-F5344CB8AC3E}">
        <p14:creationId xmlns:p14="http://schemas.microsoft.com/office/powerpoint/2010/main" val="103427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Vertical)">
                                      <p:cBhvr>
                                        <p:cTn id="7" dur="500"/>
                                        <p:tgtEl>
                                          <p:spTgt spid="2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right)">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110743" y="152374"/>
            <a:ext cx="8229600" cy="666899"/>
          </a:xfrm>
          <a:prstGeom prst="rect">
            <a:avLst/>
          </a:prstGeom>
        </p:spPr>
        <p:txBody>
          <a:bodyPr vert="horz" lIns="0" tIns="0" rIns="0" bIns="0" rtlCol="0" anchor="b" anchorCtr="0">
            <a:normAutofit/>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pPr algn="ctr"/>
            <a:r>
              <a:rPr lang="en-US" dirty="0"/>
              <a:t>Culture</a:t>
            </a:r>
          </a:p>
        </p:txBody>
      </p:sp>
      <p:pic>
        <p:nvPicPr>
          <p:cNvPr id="7"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52" y="1981176"/>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207" y="273254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9580" y="3687855"/>
            <a:ext cx="1256509" cy="1121331"/>
          </a:xfrm>
          <a:prstGeom prst="rect">
            <a:avLst/>
          </a:prstGeom>
          <a:solidFill>
            <a:schemeClr val="bg2">
              <a:lumMod val="75000"/>
            </a:schemeClr>
          </a:solidFill>
        </p:spPr>
        <p:txBody>
          <a:bodyPr wrap="none" tIns="91440" bIns="91440" rtlCol="0" anchor="ctr" anchorCtr="0">
            <a:noAutofit/>
          </a:bodyPr>
          <a:lstStyle/>
          <a:p>
            <a:pPr algn="ctr"/>
            <a:r>
              <a:rPr lang="en-US" sz="1200" dirty="0"/>
              <a:t>Communicate</a:t>
            </a:r>
          </a:p>
          <a:p>
            <a:pPr algn="ctr"/>
            <a:r>
              <a:rPr lang="en-US" sz="1200" dirty="0"/>
              <a:t>Collaborate</a:t>
            </a:r>
          </a:p>
          <a:p>
            <a:pPr algn="ctr"/>
            <a:r>
              <a:rPr lang="en-US" sz="1200" dirty="0"/>
              <a:t>Integrate</a:t>
            </a:r>
          </a:p>
          <a:p>
            <a:pPr algn="ctr"/>
            <a:r>
              <a:rPr lang="en-US" sz="1200" dirty="0"/>
              <a:t>Understand</a:t>
            </a:r>
          </a:p>
        </p:txBody>
      </p:sp>
      <p:sp>
        <p:nvSpPr>
          <p:cNvPr id="10" name="TextBox 9"/>
          <p:cNvSpPr txBox="1"/>
          <p:nvPr/>
        </p:nvSpPr>
        <p:spPr>
          <a:xfrm>
            <a:off x="2651924" y="838176"/>
            <a:ext cx="1573619" cy="914400"/>
          </a:xfrm>
          <a:prstGeom prst="rect">
            <a:avLst/>
          </a:prstGeom>
          <a:solidFill>
            <a:schemeClr val="bg2">
              <a:lumMod val="75000"/>
            </a:schemeClr>
          </a:solidFill>
        </p:spPr>
        <p:txBody>
          <a:bodyPr wrap="none" tIns="91440" bIns="91440" rtlCol="0" anchor="ctr" anchorCtr="0">
            <a:noAutofit/>
          </a:bodyPr>
          <a:lstStyle/>
          <a:p>
            <a:pPr algn="ctr"/>
            <a:r>
              <a:rPr lang="en-US" sz="1200" dirty="0"/>
              <a:t>Development Team</a:t>
            </a:r>
          </a:p>
        </p:txBody>
      </p:sp>
      <p:sp>
        <p:nvSpPr>
          <p:cNvPr id="11" name="TextBox 10"/>
          <p:cNvSpPr txBox="1"/>
          <p:nvPr/>
        </p:nvSpPr>
        <p:spPr>
          <a:xfrm>
            <a:off x="4192196" y="833692"/>
            <a:ext cx="1573619" cy="914400"/>
          </a:xfrm>
          <a:prstGeom prst="rect">
            <a:avLst/>
          </a:prstGeom>
          <a:solidFill>
            <a:schemeClr val="bg2">
              <a:lumMod val="75000"/>
            </a:schemeClr>
          </a:solidFill>
          <a:ln>
            <a:solidFill>
              <a:schemeClr val="bg2">
                <a:lumMod val="90000"/>
              </a:schemeClr>
            </a:solidFill>
          </a:ln>
        </p:spPr>
        <p:txBody>
          <a:bodyPr wrap="none" tIns="91440" bIns="91440" rtlCol="0" anchor="ctr" anchorCtr="0">
            <a:noAutofit/>
          </a:bodyPr>
          <a:lstStyle/>
          <a:p>
            <a:pPr algn="ctr"/>
            <a:r>
              <a:rPr lang="en-US" sz="1200" dirty="0"/>
              <a:t>Operations Team</a:t>
            </a:r>
          </a:p>
        </p:txBody>
      </p:sp>
      <p:pic>
        <p:nvPicPr>
          <p:cNvPr id="12" name="Picture 4" descr="Image result for b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557" y="4581723"/>
            <a:ext cx="3480182" cy="17400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pizz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803" y="890227"/>
            <a:ext cx="3973889" cy="20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normAutofit/>
          </a:bodyPr>
          <a:lstStyle/>
          <a:p>
            <a:pPr algn="ctr"/>
            <a:r>
              <a:rPr lang="en-US" dirty="0" smtClean="0"/>
              <a:t>Open Communication</a:t>
            </a:r>
            <a:endParaRPr lang="en-US" dirty="0"/>
          </a:p>
          <a:p>
            <a:pPr algn="ctr"/>
            <a:endParaRPr lang="en-US" dirty="0"/>
          </a:p>
          <a:p>
            <a:pPr marL="342900" indent="-342900">
              <a:buFont typeface="Arial" panose="020B0604020202020204" pitchFamily="34" charset="0"/>
              <a:buChar char="•"/>
            </a:pPr>
            <a:r>
              <a:rPr lang="en-US" sz="1200" dirty="0" smtClean="0"/>
              <a:t>Collaborative Workflows</a:t>
            </a:r>
          </a:p>
          <a:p>
            <a:pPr marL="342900" indent="-342900">
              <a:buFont typeface="Arial" panose="020B0604020202020204" pitchFamily="34" charset="0"/>
              <a:buChar char="•"/>
            </a:pPr>
            <a:endParaRPr lang="en-US" sz="1200" dirty="0" smtClean="0"/>
          </a:p>
          <a:p>
            <a:pPr marL="342900" indent="-342900">
              <a:buFont typeface="Arial" panose="020B0604020202020204" pitchFamily="34" charset="0"/>
              <a:buChar char="•"/>
            </a:pPr>
            <a:r>
              <a:rPr lang="en-US" sz="1200" dirty="0" smtClean="0"/>
              <a:t>Information Sharing</a:t>
            </a:r>
          </a:p>
          <a:p>
            <a:pPr marL="342900" indent="-342900">
              <a:buFont typeface="Arial" panose="020B0604020202020204" pitchFamily="34" charset="0"/>
              <a:buChar char="•"/>
            </a:pPr>
            <a:endParaRPr lang="en-US" sz="1200" dirty="0" smtClean="0"/>
          </a:p>
          <a:p>
            <a:pPr marL="342900" indent="-342900">
              <a:buFont typeface="Arial" panose="020B0604020202020204" pitchFamily="34" charset="0"/>
              <a:buChar char="•"/>
            </a:pPr>
            <a:r>
              <a:rPr lang="en-US" sz="1200" dirty="0" smtClean="0"/>
              <a:t>Respect</a:t>
            </a:r>
            <a:endParaRPr lang="en-US" sz="1200" dirty="0"/>
          </a:p>
          <a:p>
            <a:endParaRPr lang="en-US" dirty="0"/>
          </a:p>
        </p:txBody>
      </p:sp>
      <p:sp>
        <p:nvSpPr>
          <p:cNvPr id="36" name="Slide Number Placeholder 35"/>
          <p:cNvSpPr>
            <a:spLocks noGrp="1"/>
          </p:cNvSpPr>
          <p:nvPr>
            <p:ph type="sldNum" sz="quarter" idx="18"/>
          </p:nvPr>
        </p:nvSpPr>
        <p:spPr/>
        <p:txBody>
          <a:bodyPr/>
          <a:lstStyle/>
          <a:p>
            <a:fld id="{E12D0507-9F86-7A45-BE8E-43760B9F92AA}" type="slidenum">
              <a:rPr lang="en-US" smtClean="0"/>
              <a:pPr/>
              <a:t>31</a:t>
            </a:fld>
            <a:endParaRPr lang="en-US" dirty="0"/>
          </a:p>
        </p:txBody>
      </p:sp>
      <p:sp>
        <p:nvSpPr>
          <p:cNvPr id="2" name="Text Placeholder 1"/>
          <p:cNvSpPr>
            <a:spLocks noGrp="1"/>
          </p:cNvSpPr>
          <p:nvPr>
            <p:ph type="body" sz="quarter" idx="11"/>
          </p:nvPr>
        </p:nvSpPr>
        <p:spPr/>
        <p:txBody>
          <a:bodyPr/>
          <a:lstStyle/>
          <a:p>
            <a:pPr algn="ctr"/>
            <a:endParaRPr lang="en-US" dirty="0" smtClean="0"/>
          </a:p>
          <a:p>
            <a:pPr algn="ctr"/>
            <a:endParaRPr lang="en-US" u="sng" dirty="0" smtClean="0"/>
          </a:p>
          <a:p>
            <a:pPr algn="ctr"/>
            <a:r>
              <a:rPr lang="en-US" u="sng" dirty="0" smtClean="0"/>
              <a:t>Characteristics of a </a:t>
            </a:r>
          </a:p>
          <a:p>
            <a:pPr algn="ctr"/>
            <a:r>
              <a:rPr lang="en-US" u="sng" dirty="0" smtClean="0"/>
              <a:t>DevOps Culture</a:t>
            </a:r>
            <a:endParaRPr lang="en-JM" u="sng" dirty="0"/>
          </a:p>
        </p:txBody>
      </p:sp>
      <p:sp>
        <p:nvSpPr>
          <p:cNvPr id="11" name="Text Placeholder 15"/>
          <p:cNvSpPr txBox="1">
            <a:spLocks/>
          </p:cNvSpPr>
          <p:nvPr/>
        </p:nvSpPr>
        <p:spPr bwMode="gray">
          <a:xfrm>
            <a:off x="6556248" y="429768"/>
            <a:ext cx="2130552" cy="2286000"/>
          </a:xfrm>
          <a:prstGeom prst="rect">
            <a:avLst/>
          </a:prstGeom>
        </p:spPr>
        <p:txBody>
          <a:bodyPr vert="horz" lIns="0" tIns="0" rIns="0" bIns="0" rtlCol="0">
            <a:normAutofit/>
          </a:bodyPr>
          <a:lstStyle>
            <a:lvl1pPr marL="0" indent="0" algn="l" defTabSz="457200" rtl="0" eaLnBrk="1" latinLnBrk="0" hangingPunct="1">
              <a:lnSpc>
                <a:spcPct val="90000"/>
              </a:lnSpc>
              <a:spcBef>
                <a:spcPts val="0"/>
              </a:spcBef>
              <a:buFontTx/>
              <a:buNone/>
              <a:defRPr sz="2000" b="1" kern="1200">
                <a:solidFill>
                  <a:schemeClr val="accent1"/>
                </a:solidFill>
                <a:latin typeface="+mj-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Trust</a:t>
            </a:r>
          </a:p>
          <a:p>
            <a:pPr algn="ctr"/>
            <a:endParaRPr lang="en-US" dirty="0" smtClean="0"/>
          </a:p>
          <a:p>
            <a:pPr marL="342900" indent="-342900">
              <a:buFont typeface="Arial" panose="020B0604020202020204" pitchFamily="34" charset="0"/>
              <a:buChar char="•"/>
            </a:pPr>
            <a:r>
              <a:rPr lang="en-US" sz="1200" dirty="0" smtClean="0"/>
              <a:t>Operations trust development</a:t>
            </a:r>
          </a:p>
          <a:p>
            <a:pPr marL="342900" indent="-342900">
              <a:buFont typeface="Arial" panose="020B0604020202020204" pitchFamily="34" charset="0"/>
              <a:buChar char="•"/>
            </a:pPr>
            <a:endParaRPr lang="en-US" sz="1200" dirty="0" smtClean="0"/>
          </a:p>
          <a:p>
            <a:pPr marL="342900" indent="-342900">
              <a:buFont typeface="Arial" panose="020B0604020202020204" pitchFamily="34" charset="0"/>
              <a:buChar char="•"/>
            </a:pPr>
            <a:r>
              <a:rPr lang="en-US" sz="1200" dirty="0" smtClean="0"/>
              <a:t>Development trust operations</a:t>
            </a:r>
          </a:p>
          <a:p>
            <a:pPr marL="342900" indent="-342900">
              <a:buFont typeface="Arial" panose="020B0604020202020204" pitchFamily="34" charset="0"/>
              <a:buChar char="•"/>
            </a:pPr>
            <a:endParaRPr lang="en-US" sz="1200" dirty="0" smtClean="0"/>
          </a:p>
          <a:p>
            <a:pPr marL="342900" indent="-342900">
              <a:buFont typeface="Arial" panose="020B0604020202020204" pitchFamily="34" charset="0"/>
              <a:buChar char="•"/>
            </a:pPr>
            <a:r>
              <a:rPr lang="en-US" sz="1200" dirty="0" smtClean="0"/>
              <a:t>Everyone trust QA</a:t>
            </a:r>
          </a:p>
          <a:p>
            <a:endParaRPr lang="en-US" dirty="0"/>
          </a:p>
        </p:txBody>
      </p:sp>
      <p:sp>
        <p:nvSpPr>
          <p:cNvPr id="13" name="Text Placeholder 15"/>
          <p:cNvSpPr>
            <a:spLocks noGrp="1"/>
          </p:cNvSpPr>
          <p:nvPr>
            <p:ph type="body" sz="quarter" idx="10"/>
          </p:nvPr>
        </p:nvSpPr>
        <p:spPr>
          <a:xfrm>
            <a:off x="3502152" y="3743635"/>
            <a:ext cx="2130552" cy="2286000"/>
          </a:xfrm>
        </p:spPr>
        <p:txBody>
          <a:bodyPr>
            <a:normAutofit/>
          </a:bodyPr>
          <a:lstStyle/>
          <a:p>
            <a:pPr algn="ctr"/>
            <a:r>
              <a:rPr lang="en-US" dirty="0" smtClean="0"/>
              <a:t>Alignment</a:t>
            </a:r>
            <a:endParaRPr lang="en-US" dirty="0"/>
          </a:p>
          <a:p>
            <a:pPr algn="ctr"/>
            <a:endParaRPr lang="en-US" dirty="0" smtClean="0"/>
          </a:p>
          <a:p>
            <a:pPr algn="ctr"/>
            <a:endParaRPr lang="en-US" dirty="0"/>
          </a:p>
          <a:p>
            <a:pPr marL="342900" indent="-342900">
              <a:buFont typeface="Arial" panose="020B0604020202020204" pitchFamily="34" charset="0"/>
              <a:buChar char="•"/>
            </a:pPr>
            <a:r>
              <a:rPr lang="en-US" sz="1200" dirty="0" smtClean="0"/>
              <a:t>Establish shared goals</a:t>
            </a:r>
          </a:p>
          <a:p>
            <a:pPr marL="342900" indent="-342900">
              <a:buFont typeface="Arial" panose="020B0604020202020204" pitchFamily="34" charset="0"/>
              <a:buChar char="•"/>
            </a:pPr>
            <a:endParaRPr lang="en-US" sz="1200" dirty="0" smtClean="0"/>
          </a:p>
          <a:p>
            <a:pPr marL="342900" indent="-342900">
              <a:buFont typeface="Arial" panose="020B0604020202020204" pitchFamily="34" charset="0"/>
              <a:buChar char="•"/>
            </a:pPr>
            <a:r>
              <a:rPr lang="en-US" sz="1200" dirty="0" smtClean="0"/>
              <a:t>Foster collaboration</a:t>
            </a:r>
          </a:p>
          <a:p>
            <a:pPr marL="342900" indent="-342900">
              <a:buFont typeface="Arial" panose="020B0604020202020204" pitchFamily="34" charset="0"/>
              <a:buChar char="•"/>
            </a:pPr>
            <a:endParaRPr lang="en-US" sz="1200" dirty="0" smtClean="0"/>
          </a:p>
          <a:p>
            <a:endParaRPr lang="en-US" dirty="0"/>
          </a:p>
        </p:txBody>
      </p:sp>
    </p:spTree>
    <p:extLst>
      <p:ext uri="{BB962C8B-B14F-4D97-AF65-F5344CB8AC3E}">
        <p14:creationId xmlns:p14="http://schemas.microsoft.com/office/powerpoint/2010/main" val="2564986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normAutofit/>
          </a:bodyPr>
          <a:lstStyle/>
          <a:p>
            <a:pPr algn="ctr"/>
            <a:endParaRPr lang="en-US" sz="900" dirty="0" smtClean="0"/>
          </a:p>
          <a:p>
            <a:pPr algn="ctr"/>
            <a:endParaRPr lang="en-US" sz="900" dirty="0"/>
          </a:p>
          <a:p>
            <a:pPr algn="ctr"/>
            <a:endParaRPr lang="en-US" sz="900" dirty="0" smtClean="0"/>
          </a:p>
          <a:p>
            <a:pPr algn="ctr"/>
            <a:endParaRPr lang="en-US" sz="900" dirty="0"/>
          </a:p>
          <a:p>
            <a:pPr algn="ctr"/>
            <a:endParaRPr lang="en-US" sz="1200" dirty="0" smtClean="0"/>
          </a:p>
          <a:p>
            <a:pPr algn="ctr"/>
            <a:endParaRPr lang="en-US" sz="1200" dirty="0"/>
          </a:p>
          <a:p>
            <a:pPr algn="ctr"/>
            <a:endParaRPr lang="en-US" sz="1200" dirty="0" smtClean="0"/>
          </a:p>
          <a:p>
            <a:pPr algn="ctr"/>
            <a:r>
              <a:rPr lang="en-US" sz="1400" dirty="0" smtClean="0"/>
              <a:t>Gain executive sponsorship</a:t>
            </a:r>
            <a:endParaRPr lang="en-US" sz="1400" dirty="0"/>
          </a:p>
          <a:p>
            <a:endParaRPr lang="en-US" dirty="0"/>
          </a:p>
        </p:txBody>
      </p:sp>
      <p:sp>
        <p:nvSpPr>
          <p:cNvPr id="17" name="Text Placeholder 16"/>
          <p:cNvSpPr>
            <a:spLocks noGrp="1"/>
          </p:cNvSpPr>
          <p:nvPr>
            <p:ph type="body" sz="quarter" idx="11"/>
          </p:nvPr>
        </p:nvSpPr>
        <p:spPr/>
        <p:txBody>
          <a:bodyPr>
            <a:normAutofit/>
          </a:bodyPr>
          <a:lstStyle/>
          <a:p>
            <a:pPr algn="ctr">
              <a:lnSpc>
                <a:spcPct val="80000"/>
              </a:lnSpc>
              <a:spcAft>
                <a:spcPts val="600"/>
              </a:spcAft>
            </a:pPr>
            <a:endParaRPr lang="en-US" sz="2800" u="sng" dirty="0"/>
          </a:p>
          <a:p>
            <a:pPr algn="ctr">
              <a:lnSpc>
                <a:spcPct val="80000"/>
              </a:lnSpc>
              <a:spcAft>
                <a:spcPts val="600"/>
              </a:spcAft>
            </a:pPr>
            <a:r>
              <a:rPr lang="en-US" u="sng" dirty="0" smtClean="0"/>
              <a:t>Steps to </a:t>
            </a:r>
          </a:p>
          <a:p>
            <a:pPr algn="ctr">
              <a:lnSpc>
                <a:spcPct val="80000"/>
              </a:lnSpc>
              <a:spcAft>
                <a:spcPts val="600"/>
              </a:spcAft>
            </a:pPr>
            <a:r>
              <a:rPr lang="en-US" u="sng" dirty="0" smtClean="0"/>
              <a:t>creating a </a:t>
            </a:r>
          </a:p>
          <a:p>
            <a:pPr algn="ctr">
              <a:lnSpc>
                <a:spcPct val="80000"/>
              </a:lnSpc>
              <a:spcAft>
                <a:spcPts val="600"/>
              </a:spcAft>
            </a:pPr>
            <a:r>
              <a:rPr lang="en-US" u="sng" dirty="0" smtClean="0"/>
              <a:t>DevOps Culture</a:t>
            </a:r>
            <a:endParaRPr lang="en-US" u="sng" dirty="0"/>
          </a:p>
        </p:txBody>
      </p:sp>
      <p:sp>
        <p:nvSpPr>
          <p:cNvPr id="18" name="Text Placeholder 17"/>
          <p:cNvSpPr>
            <a:spLocks noGrp="1"/>
          </p:cNvSpPr>
          <p:nvPr>
            <p:ph type="body" sz="quarter" idx="12"/>
          </p:nvPr>
        </p:nvSpPr>
        <p:spPr/>
        <p:txBody>
          <a:bodyPr>
            <a:normAutofit/>
          </a:bodyPr>
          <a:lstStyle/>
          <a:p>
            <a:endParaRPr lang="en-US" sz="3200" dirty="0"/>
          </a:p>
          <a:p>
            <a:endParaRPr lang="en-US" sz="1400" dirty="0" smtClean="0"/>
          </a:p>
          <a:p>
            <a:endParaRPr lang="en-US" sz="1400" dirty="0"/>
          </a:p>
          <a:p>
            <a:pPr algn="ctr"/>
            <a:r>
              <a:rPr lang="en-US" sz="1400" dirty="0" smtClean="0"/>
              <a:t>Assess the cultural landscape</a:t>
            </a:r>
            <a:endParaRPr lang="en-US" sz="1400" dirty="0"/>
          </a:p>
        </p:txBody>
      </p:sp>
      <p:sp>
        <p:nvSpPr>
          <p:cNvPr id="26" name="Text Placeholder 25"/>
          <p:cNvSpPr>
            <a:spLocks noGrp="1"/>
          </p:cNvSpPr>
          <p:nvPr>
            <p:ph type="body" sz="quarter" idx="14"/>
          </p:nvPr>
        </p:nvSpPr>
        <p:spPr/>
        <p:txBody>
          <a:bodyPr>
            <a:normAutofit/>
          </a:bodyPr>
          <a:lstStyle/>
          <a:p>
            <a:endParaRPr lang="en-US" sz="1400" dirty="0" smtClean="0"/>
          </a:p>
          <a:p>
            <a:endParaRPr lang="en-US" sz="1400" dirty="0"/>
          </a:p>
          <a:p>
            <a:endParaRPr lang="en-US" sz="1400" dirty="0" smtClean="0"/>
          </a:p>
          <a:p>
            <a:pPr algn="ctr"/>
            <a:endParaRPr lang="en-US" sz="1400" dirty="0"/>
          </a:p>
          <a:p>
            <a:pPr algn="ctr"/>
            <a:r>
              <a:rPr lang="en-US" sz="1400" dirty="0" smtClean="0"/>
              <a:t>Demonstrate </a:t>
            </a:r>
          </a:p>
          <a:p>
            <a:pPr algn="ctr"/>
            <a:r>
              <a:rPr lang="en-US" sz="1400" dirty="0" smtClean="0"/>
              <a:t>why you’re changing</a:t>
            </a:r>
            <a:endParaRPr lang="en-US" sz="800" dirty="0"/>
          </a:p>
        </p:txBody>
      </p:sp>
      <p:sp>
        <p:nvSpPr>
          <p:cNvPr id="36" name="Slide Number Placeholder 35"/>
          <p:cNvSpPr>
            <a:spLocks noGrp="1"/>
          </p:cNvSpPr>
          <p:nvPr>
            <p:ph type="sldNum" sz="quarter" idx="18"/>
          </p:nvPr>
        </p:nvSpPr>
        <p:spPr/>
        <p:txBody>
          <a:bodyPr/>
          <a:lstStyle/>
          <a:p>
            <a:fld id="{E12D0507-9F86-7A45-BE8E-43760B9F92AA}" type="slidenum">
              <a:rPr lang="en-US" smtClean="0"/>
              <a:pPr/>
              <a:t>32</a:t>
            </a:fld>
            <a:endParaRPr lang="en-US" dirty="0"/>
          </a:p>
        </p:txBody>
      </p:sp>
    </p:spTree>
    <p:extLst>
      <p:ext uri="{BB962C8B-B14F-4D97-AF65-F5344CB8AC3E}">
        <p14:creationId xmlns:p14="http://schemas.microsoft.com/office/powerpoint/2010/main" val="3065357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pPr algn="ctr"/>
            <a:r>
              <a:rPr lang="en-US" sz="4400" dirty="0"/>
              <a:t>WHO</a:t>
            </a:r>
          </a:p>
          <a:p>
            <a:pPr algn="ctr"/>
            <a:endParaRPr lang="en-US" dirty="0"/>
          </a:p>
          <a:p>
            <a:pPr algn="ctr"/>
            <a:r>
              <a:rPr lang="en-US" dirty="0"/>
              <a:t>Roles </a:t>
            </a:r>
          </a:p>
          <a:p>
            <a:pPr algn="ctr"/>
            <a:r>
              <a:rPr lang="en-US" dirty="0"/>
              <a:t>&amp;</a:t>
            </a:r>
          </a:p>
          <a:p>
            <a:pPr algn="ctr"/>
            <a:r>
              <a:rPr lang="en-US" dirty="0"/>
              <a:t> Permissions</a:t>
            </a:r>
          </a:p>
          <a:p>
            <a:endParaRPr lang="en-US" dirty="0"/>
          </a:p>
        </p:txBody>
      </p:sp>
      <p:sp>
        <p:nvSpPr>
          <p:cNvPr id="17" name="Text Placeholder 16"/>
          <p:cNvSpPr>
            <a:spLocks noGrp="1"/>
          </p:cNvSpPr>
          <p:nvPr>
            <p:ph type="body" sz="quarter" idx="11"/>
          </p:nvPr>
        </p:nvSpPr>
        <p:spPr/>
        <p:txBody>
          <a:bodyPr>
            <a:normAutofit/>
          </a:bodyPr>
          <a:lstStyle/>
          <a:p>
            <a:pPr algn="ctr">
              <a:lnSpc>
                <a:spcPct val="80000"/>
              </a:lnSpc>
              <a:spcAft>
                <a:spcPts val="600"/>
              </a:spcAft>
            </a:pPr>
            <a:endParaRPr lang="en-US" sz="2400" dirty="0"/>
          </a:p>
          <a:p>
            <a:pPr algn="ctr">
              <a:lnSpc>
                <a:spcPct val="80000"/>
              </a:lnSpc>
              <a:spcAft>
                <a:spcPts val="600"/>
              </a:spcAft>
            </a:pPr>
            <a:endParaRPr lang="en-US" sz="2400" dirty="0"/>
          </a:p>
          <a:p>
            <a:pPr algn="ctr">
              <a:lnSpc>
                <a:spcPct val="80000"/>
              </a:lnSpc>
              <a:spcAft>
                <a:spcPts val="600"/>
              </a:spcAft>
            </a:pPr>
            <a:r>
              <a:rPr lang="en-US" sz="2400" dirty="0"/>
              <a:t>Understand the PROCESSES</a:t>
            </a:r>
          </a:p>
        </p:txBody>
      </p:sp>
      <p:sp>
        <p:nvSpPr>
          <p:cNvPr id="18" name="Text Placeholder 17"/>
          <p:cNvSpPr>
            <a:spLocks noGrp="1"/>
          </p:cNvSpPr>
          <p:nvPr>
            <p:ph type="body" sz="quarter" idx="12"/>
          </p:nvPr>
        </p:nvSpPr>
        <p:spPr/>
        <p:txBody>
          <a:bodyPr>
            <a:normAutofit/>
          </a:bodyPr>
          <a:lstStyle/>
          <a:p>
            <a:r>
              <a:rPr lang="en-US" sz="4400" dirty="0"/>
              <a:t>WHAT</a:t>
            </a:r>
          </a:p>
          <a:p>
            <a:endParaRPr lang="en-US" sz="4400" dirty="0"/>
          </a:p>
          <a:p>
            <a:r>
              <a:rPr lang="en-US" dirty="0"/>
              <a:t>Artifact Management, tracking tracing</a:t>
            </a:r>
          </a:p>
        </p:txBody>
      </p:sp>
      <p:sp>
        <p:nvSpPr>
          <p:cNvPr id="25" name="Text Placeholder 24"/>
          <p:cNvSpPr>
            <a:spLocks noGrp="1"/>
          </p:cNvSpPr>
          <p:nvPr>
            <p:ph type="body" sz="quarter" idx="13"/>
          </p:nvPr>
        </p:nvSpPr>
        <p:spPr/>
        <p:txBody>
          <a:bodyPr>
            <a:normAutofit/>
          </a:bodyPr>
          <a:lstStyle/>
          <a:p>
            <a:r>
              <a:rPr lang="en-US" sz="4400" dirty="0"/>
              <a:t>HOW</a:t>
            </a:r>
          </a:p>
          <a:p>
            <a:pPr algn="ctr"/>
            <a:endParaRPr lang="en-US" dirty="0"/>
          </a:p>
          <a:p>
            <a:pPr algn="ctr"/>
            <a:r>
              <a:rPr lang="en-US" dirty="0"/>
              <a:t>Process       </a:t>
            </a:r>
          </a:p>
          <a:p>
            <a:pPr algn="ctr"/>
            <a:r>
              <a:rPr lang="en-US" dirty="0"/>
              <a:t> &amp;</a:t>
            </a:r>
          </a:p>
          <a:p>
            <a:pPr algn="ctr"/>
            <a:r>
              <a:rPr lang="en-US" dirty="0"/>
              <a:t>Scripts</a:t>
            </a:r>
          </a:p>
        </p:txBody>
      </p:sp>
      <p:sp>
        <p:nvSpPr>
          <p:cNvPr id="26" name="Text Placeholder 25"/>
          <p:cNvSpPr>
            <a:spLocks noGrp="1"/>
          </p:cNvSpPr>
          <p:nvPr>
            <p:ph type="body" sz="quarter" idx="14"/>
          </p:nvPr>
        </p:nvSpPr>
        <p:spPr/>
        <p:txBody>
          <a:bodyPr/>
          <a:lstStyle/>
          <a:p>
            <a:r>
              <a:rPr lang="en-US" sz="4400" dirty="0"/>
              <a:t>WHERE</a:t>
            </a:r>
          </a:p>
          <a:p>
            <a:pPr algn="ctr"/>
            <a:endParaRPr lang="en-US" dirty="0"/>
          </a:p>
          <a:p>
            <a:pPr algn="ctr"/>
            <a:r>
              <a:rPr lang="en-US" dirty="0"/>
              <a:t>Environments</a:t>
            </a:r>
          </a:p>
          <a:p>
            <a:pPr algn="ctr"/>
            <a:r>
              <a:rPr lang="en-US" dirty="0"/>
              <a:t>&amp;</a:t>
            </a:r>
          </a:p>
          <a:p>
            <a:pPr algn="ctr"/>
            <a:r>
              <a:rPr lang="en-US" dirty="0"/>
              <a:t>Server </a:t>
            </a:r>
            <a:r>
              <a:rPr lang="en-US" dirty="0" err="1"/>
              <a:t>Mgmt</a:t>
            </a:r>
            <a:endParaRPr lang="en-US" dirty="0"/>
          </a:p>
        </p:txBody>
      </p:sp>
      <p:sp>
        <p:nvSpPr>
          <p:cNvPr id="27" name="Text Placeholder 26"/>
          <p:cNvSpPr>
            <a:spLocks noGrp="1"/>
          </p:cNvSpPr>
          <p:nvPr>
            <p:ph type="body" sz="quarter" idx="15"/>
          </p:nvPr>
        </p:nvSpPr>
        <p:spPr/>
        <p:txBody>
          <a:bodyPr>
            <a:normAutofit/>
          </a:bodyPr>
          <a:lstStyle/>
          <a:p>
            <a:r>
              <a:rPr lang="en-US" sz="4400" dirty="0"/>
              <a:t>WHEN</a:t>
            </a:r>
          </a:p>
          <a:p>
            <a:endParaRPr lang="en-US" dirty="0"/>
          </a:p>
          <a:p>
            <a:pPr algn="ctr"/>
            <a:r>
              <a:rPr lang="en-US" dirty="0"/>
              <a:t>Scheduling</a:t>
            </a:r>
          </a:p>
          <a:p>
            <a:pPr algn="ctr"/>
            <a:r>
              <a:rPr lang="en-US" dirty="0"/>
              <a:t>&amp; </a:t>
            </a:r>
          </a:p>
          <a:p>
            <a:pPr algn="ctr"/>
            <a:r>
              <a:rPr lang="en-US" dirty="0"/>
              <a:t>Integration</a:t>
            </a:r>
          </a:p>
        </p:txBody>
      </p:sp>
      <p:sp>
        <p:nvSpPr>
          <p:cNvPr id="36" name="Slide Number Placeholder 35"/>
          <p:cNvSpPr>
            <a:spLocks noGrp="1"/>
          </p:cNvSpPr>
          <p:nvPr>
            <p:ph type="sldNum" sz="quarter" idx="18"/>
          </p:nvPr>
        </p:nvSpPr>
        <p:spPr/>
        <p:txBody>
          <a:bodyPr/>
          <a:lstStyle/>
          <a:p>
            <a:fld id="{E12D0507-9F86-7A45-BE8E-43760B9F92AA}" type="slidenum">
              <a:rPr lang="en-US" smtClean="0"/>
              <a:pPr/>
              <a:t>33</a:t>
            </a:fld>
            <a:endParaRPr lang="en-US" dirty="0"/>
          </a:p>
        </p:txBody>
      </p:sp>
    </p:spTree>
    <p:extLst>
      <p:ext uri="{BB962C8B-B14F-4D97-AF65-F5344CB8AC3E}">
        <p14:creationId xmlns:p14="http://schemas.microsoft.com/office/powerpoint/2010/main" val="3907382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Processes   </a:t>
            </a:r>
            <a:br>
              <a:rPr lang="en-US" dirty="0"/>
            </a:br>
            <a:r>
              <a:rPr lang="en-US" dirty="0"/>
              <a:t> </a:t>
            </a:r>
          </a:p>
        </p:txBody>
      </p:sp>
      <p:grpSp>
        <p:nvGrpSpPr>
          <p:cNvPr id="12" name="Group 11"/>
          <p:cNvGrpSpPr/>
          <p:nvPr/>
        </p:nvGrpSpPr>
        <p:grpSpPr>
          <a:xfrm>
            <a:off x="3262023" y="159295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SDLC</a:t>
              </a: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rgbClr val="22343A"/>
                  </a:solidFill>
                  <a:latin typeface="Calibri" pitchFamily="34" charset="0"/>
                  <a:cs typeface="Calibri" pitchFamily="34" charset="0"/>
                </a:rPr>
                <a:t>ENVIRONMENTS DATA</a:t>
              </a: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a:solidFill>
                    <a:srgbClr val="22343A"/>
                  </a:solidFill>
                  <a:latin typeface="Calibri" pitchFamily="34" charset="0"/>
                  <a:cs typeface="Calibri" pitchFamily="34" charset="0"/>
                </a:rPr>
                <a:t>APPLICATION MODEL</a:t>
              </a: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chemeClr val="bg2"/>
                  </a:solidFill>
                  <a:latin typeface="Calibri" pitchFamily="34" charset="0"/>
                  <a:cs typeface="Calibri" pitchFamily="34" charset="0"/>
                </a:rPr>
                <a:t>RELEASE DATA</a:t>
              </a:r>
            </a:p>
          </p:txBody>
        </p:sp>
      </p:grpSp>
      <p:grpSp>
        <p:nvGrpSpPr>
          <p:cNvPr id="81" name="Group 80"/>
          <p:cNvGrpSpPr/>
          <p:nvPr/>
        </p:nvGrpSpPr>
        <p:grpSpPr>
          <a:xfrm>
            <a:off x="657225" y="4200987"/>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94" name="Group 93"/>
          <p:cNvGrpSpPr/>
          <p:nvPr/>
        </p:nvGrpSpPr>
        <p:grpSpPr>
          <a:xfrm>
            <a:off x="6027713" y="5234560"/>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95" name="Group 94"/>
          <p:cNvGrpSpPr/>
          <p:nvPr/>
        </p:nvGrpSpPr>
        <p:grpSpPr>
          <a:xfrm>
            <a:off x="3750411" y="5234561"/>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116" name="Group 115"/>
          <p:cNvGrpSpPr/>
          <p:nvPr/>
        </p:nvGrpSpPr>
        <p:grpSpPr>
          <a:xfrm>
            <a:off x="1681966" y="5234558"/>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tx1"/>
                </a:solidFill>
                <a:cs typeface="Arial Unicode MS" pitchFamily="34" charset="-128"/>
              </a:endParaRPr>
            </a:p>
          </p:txBody>
        </p:sp>
      </p:grpSp>
      <p:sp>
        <p:nvSpPr>
          <p:cNvPr id="84" name="Rectangle 83"/>
          <p:cNvSpPr/>
          <p:nvPr/>
        </p:nvSpPr>
        <p:spPr>
          <a:xfrm>
            <a:off x="491522" y="3814813"/>
            <a:ext cx="923852" cy="28982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grpSp>
        <p:nvGrpSpPr>
          <p:cNvPr id="6" name="Group 5"/>
          <p:cNvGrpSpPr/>
          <p:nvPr/>
        </p:nvGrpSpPr>
        <p:grpSpPr>
          <a:xfrm>
            <a:off x="4149913" y="238127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7" y="428279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a:solidFill>
                    <a:srgbClr val="FFC91C"/>
                  </a:solidFill>
                  <a:latin typeface="Calibri"/>
                  <a:cs typeface="Calibri"/>
                </a:rPr>
                <a:t>QA</a:t>
              </a: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5" y="3814814"/>
            <a:ext cx="1658981" cy="1216013"/>
            <a:chOff x="2068610" y="3784433"/>
            <a:chExt cx="2440040" cy="1619851"/>
          </a:xfrm>
        </p:grpSpPr>
        <p:sp>
          <p:nvSpPr>
            <p:cNvPr id="82" name="Rectangle 81"/>
            <p:cNvSpPr/>
            <p:nvPr/>
          </p:nvSpPr>
          <p:spPr>
            <a:xfrm>
              <a:off x="2963299" y="4395707"/>
              <a:ext cx="815295" cy="491987"/>
            </a:xfrm>
            <a:prstGeom prst="rect">
              <a:avLst/>
            </a:prstGeom>
          </p:spPr>
          <p:txBody>
            <a:bodyPr wrap="none">
              <a:spAutoFit/>
            </a:bodyPr>
            <a:lstStyle/>
            <a:p>
              <a:pPr algn="ctr"/>
              <a:r>
                <a:rPr lang="en-US" dirty="0">
                  <a:solidFill>
                    <a:srgbClr val="FFC91C"/>
                  </a:solidFill>
                  <a:latin typeface="Calibri"/>
                  <a:cs typeface="Calibri"/>
                </a:rPr>
                <a:t>UAT</a:t>
              </a: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1" y="3814812"/>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a:solidFill>
                    <a:srgbClr val="FFC91C"/>
                  </a:solidFill>
                  <a:latin typeface="Calibri"/>
                  <a:cs typeface="Calibri"/>
                </a:rPr>
                <a:t>PERF</a:t>
              </a: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639582"/>
                </a:xfrm>
                <a:prstGeom prst="rect">
                  <a:avLst/>
                </a:prstGeom>
              </p:spPr>
              <p:txBody>
                <a:bodyPr wrap="square">
                  <a:spAutoFit/>
                </a:bodyPr>
                <a:lstStyle/>
                <a:p>
                  <a:pPr>
                    <a:lnSpc>
                      <a:spcPct val="90000"/>
                    </a:lnSpc>
                  </a:pPr>
                  <a:r>
                    <a:rPr lang="en-US" sz="1400" dirty="0">
                      <a:solidFill>
                        <a:srgbClr val="FFFFFF"/>
                      </a:solidFill>
                      <a:cs typeface="Calibri"/>
                    </a:rPr>
                    <a:t>Manifest </a:t>
                  </a: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381481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a:solidFill>
                    <a:srgbClr val="FFC91C"/>
                  </a:solidFill>
                  <a:latin typeface="Calibri"/>
                  <a:cs typeface="Calibri"/>
                </a:rPr>
                <a:t>PROD</a:t>
              </a: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a:solidFill>
                        <a:srgbClr val="FFFFFF"/>
                      </a:solidFill>
                      <a:cs typeface="Calibri"/>
                    </a:rPr>
                    <a:t>Manifest</a:t>
                  </a: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85487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124" name="Rectangle 123"/>
          <p:cNvSpPr/>
          <p:nvPr/>
        </p:nvSpPr>
        <p:spPr>
          <a:xfrm>
            <a:off x="7655739" y="955256"/>
            <a:ext cx="1088080" cy="549381"/>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1162095"/>
            <a:ext cx="2651052" cy="2218132"/>
          </a:xfrm>
          <a:prstGeom prst="rect">
            <a:avLst/>
          </a:prstGeom>
          <a:solidFill>
            <a:schemeClr val="bg2"/>
          </a:solidFill>
        </p:spPr>
        <p:txBody>
          <a:bodyPr wrap="square" tIns="91440" bIns="91440" rtlCol="0" anchor="ctr" anchorCtr="0">
            <a:noAutofit/>
          </a:bodyPr>
          <a:lstStyle/>
          <a:p>
            <a:pPr algn="ctr"/>
            <a:r>
              <a:rPr lang="en-US" sz="1200" dirty="0"/>
              <a:t>Bring Software to market continuously..</a:t>
            </a:r>
          </a:p>
          <a:p>
            <a:pPr algn="ctr"/>
            <a:r>
              <a:rPr lang="en-US" sz="1200" dirty="0"/>
              <a:t>Eliminate friction points </a:t>
            </a:r>
          </a:p>
          <a:p>
            <a:pPr algn="ctr"/>
            <a:r>
              <a:rPr lang="en-US" sz="1200" dirty="0"/>
              <a:t>Align to business Objectives</a:t>
            </a:r>
          </a:p>
          <a:p>
            <a:pPr algn="ctr"/>
            <a:endParaRPr lang="en-US" sz="1200" dirty="0" err="1"/>
          </a:p>
        </p:txBody>
      </p:sp>
    </p:spTree>
    <p:extLst>
      <p:ext uri="{BB962C8B-B14F-4D97-AF65-F5344CB8AC3E}">
        <p14:creationId xmlns:p14="http://schemas.microsoft.com/office/powerpoint/2010/main" val="72649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313009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https://www.youtube.com/watch?v=fGaVFRzTTP4</a:t>
            </a:r>
            <a:endParaRPr lang="en-US" dirty="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531815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6" name="TextBox 5"/>
          <p:cNvSpPr txBox="1"/>
          <p:nvPr/>
        </p:nvSpPr>
        <p:spPr>
          <a:xfrm>
            <a:off x="6698189" y="4522186"/>
            <a:ext cx="851515" cy="369332"/>
          </a:xfrm>
          <a:prstGeom prst="rect">
            <a:avLst/>
          </a:prstGeom>
          <a:noFill/>
        </p:spPr>
        <p:txBody>
          <a:bodyPr wrap="none" rtlCol="0">
            <a:spAutoFit/>
          </a:bodyPr>
          <a:lstStyle/>
          <a:p>
            <a:r>
              <a:rPr lang="en-US" dirty="0"/>
              <a:t>PROD</a:t>
            </a:r>
          </a:p>
        </p:txBody>
      </p:sp>
      <p:grpSp>
        <p:nvGrpSpPr>
          <p:cNvPr id="7" name="Group 6"/>
          <p:cNvGrpSpPr/>
          <p:nvPr/>
        </p:nvGrpSpPr>
        <p:grpSpPr>
          <a:xfrm>
            <a:off x="945331" y="131044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MONTHS</a:t>
              </a: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31" name="TextBox 30"/>
          <p:cNvSpPr txBox="1"/>
          <p:nvPr/>
        </p:nvSpPr>
        <p:spPr>
          <a:xfrm>
            <a:off x="3166653" y="4522186"/>
            <a:ext cx="518091" cy="369332"/>
          </a:xfrm>
          <a:prstGeom prst="rect">
            <a:avLst/>
          </a:prstGeom>
          <a:noFill/>
        </p:spPr>
        <p:txBody>
          <a:bodyPr wrap="none" rtlCol="0">
            <a:spAutoFit/>
          </a:bodyPr>
          <a:lstStyle/>
          <a:p>
            <a:r>
              <a:rPr lang="en-US" dirty="0"/>
              <a:t>QA</a:t>
            </a:r>
          </a:p>
        </p:txBody>
      </p:sp>
      <p:sp>
        <p:nvSpPr>
          <p:cNvPr id="32" name="TextBox 31"/>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33" name="TextBox 32"/>
          <p:cNvSpPr txBox="1"/>
          <p:nvPr/>
        </p:nvSpPr>
        <p:spPr>
          <a:xfrm>
            <a:off x="5510970" y="4522186"/>
            <a:ext cx="800219" cy="369332"/>
          </a:xfrm>
          <a:prstGeom prst="rect">
            <a:avLst/>
          </a:prstGeom>
          <a:noFill/>
        </p:spPr>
        <p:txBody>
          <a:bodyPr wrap="none" rtlCol="0">
            <a:spAutoFit/>
          </a:bodyPr>
          <a:lstStyle/>
          <a:p>
            <a:r>
              <a:rPr lang="en-US" dirty="0"/>
              <a:t>PERF</a:t>
            </a:r>
          </a:p>
        </p:txBody>
      </p:sp>
      <p:grpSp>
        <p:nvGrpSpPr>
          <p:cNvPr id="73" name="Group 72"/>
          <p:cNvGrpSpPr/>
          <p:nvPr/>
        </p:nvGrpSpPr>
        <p:grpSpPr>
          <a:xfrm>
            <a:off x="149078" y="3838501"/>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a:solidFill>
                    <a:srgbClr val="FFFFFF"/>
                  </a:solidFill>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3853877"/>
            <a:ext cx="5765018" cy="1036320"/>
            <a:chOff x="1784685" y="2968611"/>
            <a:chExt cx="5765018"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659155" cy="369332"/>
            </a:xfrm>
            <a:prstGeom prst="rect">
              <a:avLst/>
            </a:prstGeom>
            <a:noFill/>
          </p:spPr>
          <p:txBody>
            <a:bodyPr wrap="none" rtlCol="0">
              <a:spAutoFit/>
            </a:bodyPr>
            <a:lstStyle/>
            <a:p>
              <a:r>
                <a:rPr lang="en-US" dirty="0"/>
                <a:t>DEV</a:t>
              </a:r>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851515" cy="369332"/>
            </a:xfrm>
            <a:prstGeom prst="rect">
              <a:avLst/>
            </a:prstGeom>
            <a:noFill/>
          </p:spPr>
          <p:txBody>
            <a:bodyPr wrap="none" rtlCol="0">
              <a:spAutoFit/>
            </a:bodyPr>
            <a:lstStyle/>
            <a:p>
              <a:r>
                <a:rPr lang="en-US" dirty="0"/>
                <a:t>PROD</a:t>
              </a:r>
            </a:p>
          </p:txBody>
        </p:sp>
      </p:grpSp>
    </p:spTree>
    <p:extLst>
      <p:ext uri="{BB962C8B-B14F-4D97-AF65-F5344CB8AC3E}">
        <p14:creationId xmlns:p14="http://schemas.microsoft.com/office/powerpoint/2010/main" val="15662607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a:t>Identifying the problem</a:t>
            </a:r>
            <a:endParaRPr lang="en-GB" dirty="0"/>
          </a:p>
        </p:txBody>
      </p:sp>
      <p:sp>
        <p:nvSpPr>
          <p:cNvPr id="66" name="Right Arrow 65"/>
          <p:cNvSpPr/>
          <p:nvPr/>
        </p:nvSpPr>
        <p:spPr>
          <a:xfrm rot="10800000" flipH="1" flipV="1">
            <a:off x="971433" y="4888537"/>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a:solidFill>
                  <a:schemeClr val="bg2"/>
                </a:solidFill>
              </a:rPr>
              <a:t>MONTHS</a:t>
            </a:r>
          </a:p>
        </p:txBody>
      </p:sp>
      <p:sp>
        <p:nvSpPr>
          <p:cNvPr id="7" name="TextBox 6"/>
          <p:cNvSpPr txBox="1"/>
          <p:nvPr/>
        </p:nvSpPr>
        <p:spPr>
          <a:xfrm>
            <a:off x="163945" y="2912714"/>
            <a:ext cx="2133600" cy="1077218"/>
          </a:xfrm>
          <a:prstGeom prst="rect">
            <a:avLst/>
          </a:prstGeom>
          <a:noFill/>
        </p:spPr>
        <p:txBody>
          <a:bodyPr wrap="square" rtlCol="0">
            <a:spAutoFit/>
          </a:bodyPr>
          <a:lstStyle/>
          <a:p>
            <a:pPr algn="r"/>
            <a:r>
              <a:rPr lang="en-US" sz="1600" dirty="0">
                <a:solidFill>
                  <a:schemeClr val="bg1"/>
                </a:solidFill>
              </a:rPr>
              <a:t>Agile Development</a:t>
            </a:r>
          </a:p>
          <a:p>
            <a:pPr algn="r"/>
            <a:r>
              <a:rPr lang="en-US" sz="1600" dirty="0">
                <a:solidFill>
                  <a:schemeClr val="bg1"/>
                </a:solidFill>
              </a:rPr>
              <a:t>Test Automation</a:t>
            </a:r>
          </a:p>
          <a:p>
            <a:pPr algn="r"/>
            <a:r>
              <a:rPr lang="en-US" sz="1600" dirty="0">
                <a:solidFill>
                  <a:schemeClr val="bg1"/>
                </a:solidFill>
              </a:rPr>
              <a:t>Continuous Integration</a:t>
            </a:r>
          </a:p>
        </p:txBody>
      </p:sp>
      <p:sp>
        <p:nvSpPr>
          <p:cNvPr id="76" name="TextBox 75"/>
          <p:cNvSpPr txBox="1"/>
          <p:nvPr/>
        </p:nvSpPr>
        <p:spPr>
          <a:xfrm>
            <a:off x="6726382" y="2922839"/>
            <a:ext cx="2286000" cy="1077218"/>
          </a:xfrm>
          <a:prstGeom prst="rect">
            <a:avLst/>
          </a:prstGeom>
          <a:noFill/>
        </p:spPr>
        <p:txBody>
          <a:bodyPr wrap="square" rtlCol="0">
            <a:spAutoFit/>
          </a:bodyPr>
          <a:lstStyle/>
          <a:p>
            <a:r>
              <a:rPr lang="en-US" sz="1600" dirty="0">
                <a:solidFill>
                  <a:schemeClr val="bg1"/>
                </a:solidFill>
              </a:rPr>
              <a:t>Virtualization/Cloud</a:t>
            </a:r>
          </a:p>
          <a:p>
            <a:r>
              <a:rPr lang="en-US" sz="1600" dirty="0">
                <a:solidFill>
                  <a:schemeClr val="bg1"/>
                </a:solidFill>
              </a:rPr>
              <a:t>Provisioning Automation</a:t>
            </a:r>
          </a:p>
          <a:p>
            <a:r>
              <a:rPr lang="en-US" sz="1600" dirty="0">
                <a:solidFill>
                  <a:schemeClr val="bg1"/>
                </a:solidFill>
              </a:rPr>
              <a:t>Configuration </a:t>
            </a:r>
            <a:r>
              <a:rPr lang="en-US" sz="1600" dirty="0" err="1">
                <a:solidFill>
                  <a:schemeClr val="bg1"/>
                </a:solidFill>
              </a:rPr>
              <a:t>Mgmt</a:t>
            </a:r>
            <a:endParaRPr lang="en-US" sz="1600" dirty="0">
              <a:solidFill>
                <a:schemeClr val="bg1"/>
              </a:solidFill>
            </a:endParaRPr>
          </a:p>
        </p:txBody>
      </p:sp>
      <p:sp>
        <p:nvSpPr>
          <p:cNvPr id="8" name="TextBox 7"/>
          <p:cNvSpPr txBox="1"/>
          <p:nvPr/>
        </p:nvSpPr>
        <p:spPr>
          <a:xfrm>
            <a:off x="3223784" y="1421246"/>
            <a:ext cx="3329417" cy="707886"/>
          </a:xfrm>
          <a:prstGeom prst="rect">
            <a:avLst/>
          </a:prstGeom>
          <a:noFill/>
        </p:spPr>
        <p:txBody>
          <a:bodyPr wrap="square" rtlCol="0">
            <a:spAutoFit/>
          </a:bodyPr>
          <a:lstStyle/>
          <a:p>
            <a:pPr algn="ctr"/>
            <a:r>
              <a:rPr lang="en-US" sz="2000" dirty="0">
                <a:solidFill>
                  <a:schemeClr val="accent1"/>
                </a:solidFill>
              </a:rPr>
              <a:t>MORE INNOVATION, QUICKER, LESS COST</a:t>
            </a:r>
          </a:p>
        </p:txBody>
      </p:sp>
      <p:grpSp>
        <p:nvGrpSpPr>
          <p:cNvPr id="77" name="Group 76"/>
          <p:cNvGrpSpPr/>
          <p:nvPr/>
        </p:nvGrpSpPr>
        <p:grpSpPr>
          <a:xfrm>
            <a:off x="2420831" y="3140729"/>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a:solidFill>
                    <a:srgbClr val="FFFFFF"/>
                  </a:solidFill>
                </a:rPr>
                <a:t>Release Errors</a:t>
              </a:r>
            </a:p>
          </p:txBody>
        </p:sp>
      </p:grpSp>
      <p:grpSp>
        <p:nvGrpSpPr>
          <p:cNvPr id="87" name="Group 86"/>
          <p:cNvGrpSpPr/>
          <p:nvPr/>
        </p:nvGrpSpPr>
        <p:grpSpPr>
          <a:xfrm>
            <a:off x="5445367" y="2992084"/>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a:solidFill>
                    <a:srgbClr val="FFFFFF"/>
                  </a:solidFill>
                </a:rPr>
                <a:t>High Costs </a:t>
              </a:r>
            </a:p>
          </p:txBody>
        </p:sp>
      </p:grpSp>
      <p:grpSp>
        <p:nvGrpSpPr>
          <p:cNvPr id="90" name="Group 89"/>
          <p:cNvGrpSpPr/>
          <p:nvPr/>
        </p:nvGrpSpPr>
        <p:grpSpPr>
          <a:xfrm>
            <a:off x="2068756" y="2255918"/>
            <a:ext cx="1097897" cy="884811"/>
            <a:chOff x="3832797" y="2950189"/>
            <a:chExt cx="1832659" cy="1551635"/>
          </a:xfrm>
        </p:grpSpPr>
        <p:sp>
          <p:nvSpPr>
            <p:cNvPr id="91" name="TextBox 11"/>
            <p:cNvSpPr txBox="1">
              <a:spLocks noChangeArrowheads="1"/>
            </p:cNvSpPr>
            <p:nvPr/>
          </p:nvSpPr>
          <p:spPr bwMode="auto">
            <a:xfrm>
              <a:off x="3832797" y="3979089"/>
              <a:ext cx="1832659" cy="522735"/>
            </a:xfrm>
            <a:prstGeom prst="rect">
              <a:avLst/>
            </a:prstGeom>
            <a:noFill/>
            <a:ln w="9525">
              <a:noFill/>
              <a:miter lim="800000"/>
              <a:headEnd/>
              <a:tailEnd/>
            </a:ln>
          </p:spPr>
          <p:txBody>
            <a:bodyPr wrap="square">
              <a:spAutoFit/>
            </a:bodyPr>
            <a:lstStyle/>
            <a:p>
              <a:pPr algn="ctr"/>
              <a:r>
                <a:rPr lang="en-US" sz="1400" dirty="0">
                  <a:solidFill>
                    <a:srgbClr val="FFFFFF"/>
                  </a:solidFill>
                </a:rPr>
                <a:t>Long Time To Market</a:t>
              </a: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379827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5" y="375813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385399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4572311"/>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142" name="Freeform 141"/>
          <p:cNvSpPr/>
          <p:nvPr/>
        </p:nvSpPr>
        <p:spPr>
          <a:xfrm flipH="1" flipV="1">
            <a:off x="876745" y="380680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92612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4615645"/>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3823480"/>
            <a:ext cx="453362" cy="504326"/>
          </a:xfrm>
          <a:prstGeom prst="rect">
            <a:avLst/>
          </a:prstGeom>
        </p:spPr>
      </p:pic>
      <p:sp>
        <p:nvSpPr>
          <p:cNvPr id="14" name="TextBox 13"/>
          <p:cNvSpPr txBox="1"/>
          <p:nvPr/>
        </p:nvSpPr>
        <p:spPr>
          <a:xfrm>
            <a:off x="1784686" y="4490468"/>
            <a:ext cx="659155" cy="369332"/>
          </a:xfrm>
          <a:prstGeom prst="rect">
            <a:avLst/>
          </a:prstGeom>
          <a:noFill/>
        </p:spPr>
        <p:txBody>
          <a:bodyPr wrap="none" rtlCol="0">
            <a:spAutoFit/>
          </a:bodyPr>
          <a:lstStyle/>
          <a:p>
            <a:r>
              <a:rPr lang="en-US" dirty="0"/>
              <a:t>DEV</a:t>
            </a:r>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411194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414244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87889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878892"/>
            <a:ext cx="296740" cy="330097"/>
          </a:xfrm>
          <a:prstGeom prst="rect">
            <a:avLst/>
          </a:prstGeom>
        </p:spPr>
      </p:pic>
      <p:sp>
        <p:nvSpPr>
          <p:cNvPr id="165" name="TextBox 164"/>
          <p:cNvSpPr txBox="1"/>
          <p:nvPr/>
        </p:nvSpPr>
        <p:spPr>
          <a:xfrm>
            <a:off x="6698189" y="4490468"/>
            <a:ext cx="851515" cy="369332"/>
          </a:xfrm>
          <a:prstGeom prst="rect">
            <a:avLst/>
          </a:prstGeom>
          <a:noFill/>
        </p:spPr>
        <p:txBody>
          <a:bodyPr wrap="none" rtlCol="0">
            <a:spAutoFit/>
          </a:bodyPr>
          <a:lstStyle/>
          <a:p>
            <a:r>
              <a:rPr lang="en-US" dirty="0"/>
              <a:t>PROD</a:t>
            </a:r>
          </a:p>
        </p:txBody>
      </p:sp>
      <p:sp>
        <p:nvSpPr>
          <p:cNvPr id="166" name="TextBox 165"/>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167" name="TextBox 166"/>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168" name="TextBox 167"/>
          <p:cNvSpPr txBox="1"/>
          <p:nvPr/>
        </p:nvSpPr>
        <p:spPr>
          <a:xfrm>
            <a:off x="5576025" y="4522186"/>
            <a:ext cx="800219" cy="369332"/>
          </a:xfrm>
          <a:prstGeom prst="rect">
            <a:avLst/>
          </a:prstGeom>
          <a:noFill/>
        </p:spPr>
        <p:txBody>
          <a:bodyPr wrap="none" rtlCol="0">
            <a:spAutoFit/>
          </a:bodyPr>
          <a:lstStyle/>
          <a:p>
            <a:r>
              <a:rPr lang="en-US" dirty="0"/>
              <a:t>PERF</a:t>
            </a:r>
          </a:p>
        </p:txBody>
      </p:sp>
      <p:grpSp>
        <p:nvGrpSpPr>
          <p:cNvPr id="20" name="Group 19"/>
          <p:cNvGrpSpPr/>
          <p:nvPr/>
        </p:nvGrpSpPr>
        <p:grpSpPr>
          <a:xfrm>
            <a:off x="1866128" y="5165568"/>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426494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p:cNvSpPr txBox="1">
            <a:spLocks/>
          </p:cNvSpPr>
          <p:nvPr/>
        </p:nvSpPr>
        <p:spPr bwMode="gray">
          <a:xfrm>
            <a:off x="3038475" y="299245"/>
            <a:ext cx="3073019"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a:t> Technology Tools</a:t>
            </a:r>
          </a:p>
        </p:txBody>
      </p:sp>
      <p:grpSp>
        <p:nvGrpSpPr>
          <p:cNvPr id="102" name="Group 101"/>
          <p:cNvGrpSpPr/>
          <p:nvPr/>
        </p:nvGrpSpPr>
        <p:grpSpPr>
          <a:xfrm>
            <a:off x="1277120" y="3960830"/>
            <a:ext cx="377392" cy="448901"/>
            <a:chOff x="2107491" y="2504048"/>
            <a:chExt cx="377392" cy="336676"/>
          </a:xfrm>
        </p:grpSpPr>
        <p:sp>
          <p:nvSpPr>
            <p:cNvPr id="103" name="Rounded Rectangle 102"/>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104" name="Group 103"/>
            <p:cNvGrpSpPr/>
            <p:nvPr/>
          </p:nvGrpSpPr>
          <p:grpSpPr>
            <a:xfrm>
              <a:off x="2139255" y="2562511"/>
              <a:ext cx="314998" cy="216115"/>
              <a:chOff x="8358627" y="1279038"/>
              <a:chExt cx="866716" cy="594642"/>
            </a:xfrm>
          </p:grpSpPr>
          <p:pic>
            <p:nvPicPr>
              <p:cNvPr id="105"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7" name="Group 106"/>
          <p:cNvGrpSpPr/>
          <p:nvPr/>
        </p:nvGrpSpPr>
        <p:grpSpPr>
          <a:xfrm>
            <a:off x="844834" y="3664698"/>
            <a:ext cx="377392" cy="448901"/>
            <a:chOff x="894650" y="3207116"/>
            <a:chExt cx="377392" cy="336676"/>
          </a:xfrm>
          <a:solidFill>
            <a:schemeClr val="bg1"/>
          </a:solidFill>
        </p:grpSpPr>
        <p:sp>
          <p:nvSpPr>
            <p:cNvPr id="108" name="Rounded Rectangle 107"/>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09" name="Picture 108"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110" name="Group 109"/>
          <p:cNvGrpSpPr/>
          <p:nvPr/>
        </p:nvGrpSpPr>
        <p:grpSpPr>
          <a:xfrm>
            <a:off x="1331708" y="5350493"/>
            <a:ext cx="6171764" cy="276223"/>
            <a:chOff x="1343771" y="3908689"/>
            <a:chExt cx="6171764" cy="207167"/>
          </a:xfrm>
        </p:grpSpPr>
        <p:cxnSp>
          <p:nvCxnSpPr>
            <p:cNvPr id="111" name="Straight Arrow Connector 110"/>
            <p:cNvCxnSpPr>
              <a:stCxn id="118" idx="3"/>
            </p:cNvCxnSpPr>
            <p:nvPr/>
          </p:nvCxnSpPr>
          <p:spPr>
            <a:xfrm flipV="1">
              <a:off x="1343771" y="4053098"/>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12" name="Rounded Rectangle 111"/>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a:cs typeface="Arial Unicode MS" pitchFamily="34" charset="-128"/>
                </a:rPr>
                <a:t>release alert &amp; details</a:t>
              </a:r>
              <a:endParaRPr kumimoji="0" lang="en-US" sz="900" b="0" i="0" u="none" strike="noStrike" kern="0" cap="none" spc="0" normalizeH="0" baseline="0" noProof="0" dirty="0">
                <a:ln>
                  <a:noFill/>
                </a:ln>
                <a:effectLst/>
                <a:uLnTx/>
                <a:uFillTx/>
                <a:cs typeface="Arial Unicode MS" pitchFamily="34" charset="-128"/>
              </a:endParaRPr>
            </a:p>
          </p:txBody>
        </p:sp>
      </p:grpSp>
      <p:pic>
        <p:nvPicPr>
          <p:cNvPr id="1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59" y="1928993"/>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4" name="Group 113"/>
          <p:cNvGrpSpPr/>
          <p:nvPr/>
        </p:nvGrpSpPr>
        <p:grpSpPr>
          <a:xfrm>
            <a:off x="2464104" y="4553913"/>
            <a:ext cx="2041315" cy="907039"/>
            <a:chOff x="573545" y="2774461"/>
            <a:chExt cx="8006156" cy="981014"/>
          </a:xfrm>
          <a:solidFill>
            <a:schemeClr val="accent3">
              <a:lumMod val="50000"/>
            </a:schemeClr>
          </a:solidFill>
        </p:grpSpPr>
        <p:sp>
          <p:nvSpPr>
            <p:cNvPr id="115" name="Rectangle 114"/>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a:solidFill>
                    <a:srgbClr val="FFFFFF"/>
                  </a:solidFill>
                  <a:cs typeface="Calibri" pitchFamily="34" charset="0"/>
                </a:rPr>
                <a:t>QA/Test</a:t>
              </a:r>
            </a:p>
          </p:txBody>
        </p:sp>
        <p:sp>
          <p:nvSpPr>
            <p:cNvPr id="116" name="Trapezoid 115"/>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17" name="Group 116"/>
          <p:cNvGrpSpPr/>
          <p:nvPr/>
        </p:nvGrpSpPr>
        <p:grpSpPr>
          <a:xfrm>
            <a:off x="201570" y="4553913"/>
            <a:ext cx="2041315" cy="907039"/>
            <a:chOff x="573545" y="2774461"/>
            <a:chExt cx="8006156" cy="981014"/>
          </a:xfrm>
          <a:solidFill>
            <a:schemeClr val="accent3">
              <a:lumMod val="50000"/>
            </a:schemeClr>
          </a:solidFill>
        </p:grpSpPr>
        <p:sp>
          <p:nvSpPr>
            <p:cNvPr id="118" name="Rectangle 117"/>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a:solidFill>
                    <a:srgbClr val="FFFFFF"/>
                  </a:solidFill>
                  <a:cs typeface="Calibri" pitchFamily="34" charset="0"/>
                </a:rPr>
                <a:t>DEV</a:t>
              </a:r>
            </a:p>
          </p:txBody>
        </p:sp>
        <p:sp>
          <p:nvSpPr>
            <p:cNvPr id="119" name="Trapezoid 118"/>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0" name="Group 119"/>
          <p:cNvGrpSpPr/>
          <p:nvPr/>
        </p:nvGrpSpPr>
        <p:grpSpPr>
          <a:xfrm>
            <a:off x="6989171" y="4553905"/>
            <a:ext cx="2041315" cy="934698"/>
            <a:chOff x="573545" y="2774461"/>
            <a:chExt cx="8006156" cy="1010932"/>
          </a:xfrm>
          <a:solidFill>
            <a:schemeClr val="accent3">
              <a:lumMod val="50000"/>
            </a:schemeClr>
          </a:solidFill>
        </p:grpSpPr>
        <p:sp>
          <p:nvSpPr>
            <p:cNvPr id="121" name="Rectangle 120"/>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a:solidFill>
                    <a:srgbClr val="FFFFFF"/>
                  </a:solidFill>
                  <a:cs typeface="Calibri" pitchFamily="34" charset="0"/>
                </a:rPr>
                <a:t>PRODUCTION</a:t>
              </a:r>
            </a:p>
          </p:txBody>
        </p:sp>
        <p:sp>
          <p:nvSpPr>
            <p:cNvPr id="122" name="Trapezoid 12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3" name="Group 122"/>
          <p:cNvGrpSpPr/>
          <p:nvPr/>
        </p:nvGrpSpPr>
        <p:grpSpPr>
          <a:xfrm>
            <a:off x="4726638" y="4553913"/>
            <a:ext cx="2041315" cy="907039"/>
            <a:chOff x="573545" y="2774461"/>
            <a:chExt cx="8006156" cy="981014"/>
          </a:xfrm>
          <a:solidFill>
            <a:schemeClr val="accent3">
              <a:lumMod val="50000"/>
            </a:schemeClr>
          </a:solidFill>
        </p:grpSpPr>
        <p:sp>
          <p:nvSpPr>
            <p:cNvPr id="124" name="Rectangle 123"/>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a:solidFill>
                    <a:srgbClr val="FFFFFF"/>
                  </a:solidFill>
                  <a:cs typeface="Calibri" pitchFamily="34" charset="0"/>
                </a:rPr>
                <a:t>PRE-PROD</a:t>
              </a:r>
            </a:p>
          </p:txBody>
        </p:sp>
        <p:sp>
          <p:nvSpPr>
            <p:cNvPr id="125" name="Trapezoid 124"/>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6" name="Group 125"/>
          <p:cNvGrpSpPr/>
          <p:nvPr/>
        </p:nvGrpSpPr>
        <p:grpSpPr>
          <a:xfrm>
            <a:off x="8233257" y="3574603"/>
            <a:ext cx="589566" cy="686505"/>
            <a:chOff x="8434271" y="2733514"/>
            <a:chExt cx="589566" cy="514879"/>
          </a:xfrm>
        </p:grpSpPr>
        <p:pic>
          <p:nvPicPr>
            <p:cNvPr id="127" name="Picture 126" descr="Thought_Leadership_2_customer_experience_v1.eps"/>
            <p:cNvPicPr>
              <a:picLocks noChangeAspect="1"/>
            </p:cNvPicPr>
            <p:nvPr/>
          </p:nvPicPr>
          <p:blipFill rotWithShape="1">
            <a:blip r:embed="rId6">
              <a:biLevel thresh="75000"/>
            </a:blip>
            <a:srcRect l="29565" t="44740" r="23313"/>
            <a:stretch/>
          </p:blipFill>
          <p:spPr>
            <a:xfrm>
              <a:off x="8593882" y="2929086"/>
              <a:ext cx="271345" cy="319307"/>
            </a:xfrm>
            <a:prstGeom prst="rect">
              <a:avLst/>
            </a:prstGeom>
          </p:spPr>
        </p:pic>
        <p:sp>
          <p:nvSpPr>
            <p:cNvPr id="128" name="Rounded Rectangle 127"/>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900" dirty="0">
                  <a:cs typeface="Arial" pitchFamily="34" charset="0"/>
                </a:rPr>
                <a:t>Experience</a:t>
              </a:r>
              <a:endParaRPr lang="en-US" sz="1000" dirty="0">
                <a:cs typeface="Arial" pitchFamily="34" charset="0"/>
              </a:endParaRPr>
            </a:p>
          </p:txBody>
        </p:sp>
      </p:grpSp>
      <p:grpSp>
        <p:nvGrpSpPr>
          <p:cNvPr id="129" name="Group 128"/>
          <p:cNvGrpSpPr/>
          <p:nvPr/>
        </p:nvGrpSpPr>
        <p:grpSpPr>
          <a:xfrm>
            <a:off x="7335277" y="4559387"/>
            <a:ext cx="796878" cy="163177"/>
            <a:chOff x="5832095" y="3227901"/>
            <a:chExt cx="796878" cy="122383"/>
          </a:xfrm>
        </p:grpSpPr>
        <p:pic>
          <p:nvPicPr>
            <p:cNvPr id="130" name="Picture 1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131" name="Rounded Rectangle 130"/>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PROVISION</a:t>
              </a:r>
            </a:p>
          </p:txBody>
        </p:sp>
      </p:grpSp>
      <p:grpSp>
        <p:nvGrpSpPr>
          <p:cNvPr id="132" name="Group 131"/>
          <p:cNvGrpSpPr/>
          <p:nvPr/>
        </p:nvGrpSpPr>
        <p:grpSpPr>
          <a:xfrm>
            <a:off x="544412" y="4555360"/>
            <a:ext cx="643771" cy="163179"/>
            <a:chOff x="601600" y="3224882"/>
            <a:chExt cx="643771" cy="122384"/>
          </a:xfrm>
        </p:grpSpPr>
        <p:pic>
          <p:nvPicPr>
            <p:cNvPr id="133" name="Picture 13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134" name="Rounded Rectangle 133"/>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REP</a:t>
              </a:r>
              <a:r>
                <a:rPr lang="en-US" sz="1000" dirty="0">
                  <a:solidFill>
                    <a:schemeClr val="bg1"/>
                  </a:solidFill>
                  <a:cs typeface="Arial" pitchFamily="34" charset="0"/>
                </a:rPr>
                <a:t> MGR</a:t>
              </a:r>
            </a:p>
          </p:txBody>
        </p:sp>
      </p:grpSp>
      <p:grpSp>
        <p:nvGrpSpPr>
          <p:cNvPr id="135" name="Group 134"/>
          <p:cNvGrpSpPr/>
          <p:nvPr/>
        </p:nvGrpSpPr>
        <p:grpSpPr>
          <a:xfrm>
            <a:off x="1198385" y="4551651"/>
            <a:ext cx="403581" cy="178645"/>
            <a:chOff x="995839" y="3227901"/>
            <a:chExt cx="403581" cy="133984"/>
          </a:xfrm>
        </p:grpSpPr>
        <p:pic>
          <p:nvPicPr>
            <p:cNvPr id="136" name="Picture 13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137" name="Rounded Rectangle 136"/>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SCM</a:t>
              </a:r>
            </a:p>
          </p:txBody>
        </p:sp>
      </p:grpSp>
      <p:grpSp>
        <p:nvGrpSpPr>
          <p:cNvPr id="138" name="Group 137"/>
          <p:cNvGrpSpPr/>
          <p:nvPr/>
        </p:nvGrpSpPr>
        <p:grpSpPr>
          <a:xfrm>
            <a:off x="1634803" y="4559387"/>
            <a:ext cx="288880" cy="163177"/>
            <a:chOff x="1432258" y="3227901"/>
            <a:chExt cx="288880" cy="122383"/>
          </a:xfrm>
        </p:grpSpPr>
        <p:pic>
          <p:nvPicPr>
            <p:cNvPr id="139" name="Picture 13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140" name="Rounded Rectangle 139"/>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CI</a:t>
              </a:r>
            </a:p>
          </p:txBody>
        </p:sp>
      </p:grpSp>
      <p:grpSp>
        <p:nvGrpSpPr>
          <p:cNvPr id="141" name="Group 140"/>
          <p:cNvGrpSpPr/>
          <p:nvPr/>
        </p:nvGrpSpPr>
        <p:grpSpPr>
          <a:xfrm>
            <a:off x="3728567" y="4549713"/>
            <a:ext cx="433732" cy="182524"/>
            <a:chOff x="2863104" y="3227901"/>
            <a:chExt cx="433732" cy="136893"/>
          </a:xfrm>
        </p:grpSpPr>
        <p:pic>
          <p:nvPicPr>
            <p:cNvPr id="142" name="Picture 14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143" name="Rounded Rectangle 142"/>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TEST</a:t>
              </a:r>
            </a:p>
          </p:txBody>
        </p:sp>
      </p:grpSp>
      <p:grpSp>
        <p:nvGrpSpPr>
          <p:cNvPr id="144" name="Group 143"/>
          <p:cNvGrpSpPr/>
          <p:nvPr/>
        </p:nvGrpSpPr>
        <p:grpSpPr>
          <a:xfrm>
            <a:off x="2731138" y="4559387"/>
            <a:ext cx="903920" cy="163177"/>
            <a:chOff x="3318988" y="3227901"/>
            <a:chExt cx="779009" cy="122383"/>
          </a:xfrm>
        </p:grpSpPr>
        <p:pic>
          <p:nvPicPr>
            <p:cNvPr id="145" name="Picture 144"/>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146" name="Rounded Rectangle 145"/>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CONTAINER</a:t>
              </a:r>
            </a:p>
          </p:txBody>
        </p:sp>
      </p:grpSp>
      <p:grpSp>
        <p:nvGrpSpPr>
          <p:cNvPr id="147" name="Group 146"/>
          <p:cNvGrpSpPr/>
          <p:nvPr/>
        </p:nvGrpSpPr>
        <p:grpSpPr>
          <a:xfrm>
            <a:off x="4858253" y="4559387"/>
            <a:ext cx="854200" cy="163177"/>
            <a:chOff x="5175432" y="3227901"/>
            <a:chExt cx="575532" cy="122383"/>
          </a:xfrm>
        </p:grpSpPr>
        <p:pic>
          <p:nvPicPr>
            <p:cNvPr id="148" name="Picture 14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149" name="Rounded Rectangle 148"/>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CONFIG</a:t>
              </a:r>
            </a:p>
          </p:txBody>
        </p:sp>
      </p:grpSp>
      <p:grpSp>
        <p:nvGrpSpPr>
          <p:cNvPr id="150" name="Group 149"/>
          <p:cNvGrpSpPr/>
          <p:nvPr/>
        </p:nvGrpSpPr>
        <p:grpSpPr>
          <a:xfrm>
            <a:off x="5793585" y="4559387"/>
            <a:ext cx="558141" cy="163177"/>
            <a:chOff x="5832095" y="3227901"/>
            <a:chExt cx="558141" cy="122383"/>
          </a:xfrm>
        </p:grpSpPr>
        <p:pic>
          <p:nvPicPr>
            <p:cNvPr id="151" name="Picture 150"/>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152" name="Rounded Rectangle 151"/>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CLOUD</a:t>
              </a:r>
            </a:p>
          </p:txBody>
        </p:sp>
      </p:grpSp>
      <p:grpSp>
        <p:nvGrpSpPr>
          <p:cNvPr id="153" name="Group 152"/>
          <p:cNvGrpSpPr/>
          <p:nvPr/>
        </p:nvGrpSpPr>
        <p:grpSpPr>
          <a:xfrm>
            <a:off x="520591" y="4832228"/>
            <a:ext cx="7153482" cy="255321"/>
            <a:chOff x="513246" y="3210938"/>
            <a:chExt cx="7787991" cy="315204"/>
          </a:xfrm>
        </p:grpSpPr>
        <p:cxnSp>
          <p:nvCxnSpPr>
            <p:cNvPr id="154" name="Straight Arrow Connector 153"/>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3524345" y="4088036"/>
            <a:ext cx="530404" cy="333211"/>
            <a:chOff x="6334014" y="3225841"/>
            <a:chExt cx="530404" cy="249908"/>
          </a:xfrm>
        </p:grpSpPr>
        <p:sp>
          <p:nvSpPr>
            <p:cNvPr id="157" name="Rounded Rectangle 156"/>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58" name="Picture 157"/>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159" name="Group 158"/>
          <p:cNvGrpSpPr/>
          <p:nvPr/>
        </p:nvGrpSpPr>
        <p:grpSpPr>
          <a:xfrm>
            <a:off x="4097332" y="3986743"/>
            <a:ext cx="377392" cy="448901"/>
            <a:chOff x="5770222" y="3186593"/>
            <a:chExt cx="377392" cy="336676"/>
          </a:xfrm>
        </p:grpSpPr>
        <p:sp>
          <p:nvSpPr>
            <p:cNvPr id="160" name="Rounded Rectangle 159"/>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61" name="Picture 160"/>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2" name="Group 161"/>
          <p:cNvGrpSpPr/>
          <p:nvPr/>
        </p:nvGrpSpPr>
        <p:grpSpPr>
          <a:xfrm>
            <a:off x="5079257" y="3967683"/>
            <a:ext cx="377392" cy="448901"/>
            <a:chOff x="3719276" y="3180584"/>
            <a:chExt cx="377392" cy="336676"/>
          </a:xfrm>
          <a:solidFill>
            <a:schemeClr val="bg1"/>
          </a:solidFill>
        </p:grpSpPr>
        <p:sp>
          <p:nvSpPr>
            <p:cNvPr id="163" name="Rounded Rectangle 162"/>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64"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165" name="Group 164"/>
          <p:cNvGrpSpPr/>
          <p:nvPr/>
        </p:nvGrpSpPr>
        <p:grpSpPr>
          <a:xfrm>
            <a:off x="1695783" y="3959702"/>
            <a:ext cx="377392" cy="448901"/>
            <a:chOff x="1383585" y="3218296"/>
            <a:chExt cx="377392" cy="336676"/>
          </a:xfrm>
        </p:grpSpPr>
        <p:sp>
          <p:nvSpPr>
            <p:cNvPr id="166" name="Rounded Rectangle 165"/>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67"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8" name="Group 167"/>
          <p:cNvGrpSpPr/>
          <p:nvPr/>
        </p:nvGrpSpPr>
        <p:grpSpPr>
          <a:xfrm>
            <a:off x="646451" y="4162761"/>
            <a:ext cx="591227" cy="239357"/>
            <a:chOff x="1768299" y="3375454"/>
            <a:chExt cx="591227" cy="179518"/>
          </a:xfrm>
        </p:grpSpPr>
        <p:sp>
          <p:nvSpPr>
            <p:cNvPr id="169" name="Rounded Rectangle 168"/>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70" name="Picture 16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171" name="Group 170"/>
          <p:cNvGrpSpPr/>
          <p:nvPr/>
        </p:nvGrpSpPr>
        <p:grpSpPr>
          <a:xfrm>
            <a:off x="5527388" y="4177227"/>
            <a:ext cx="534252" cy="239357"/>
            <a:chOff x="5030970" y="3271565"/>
            <a:chExt cx="534252" cy="179518"/>
          </a:xfrm>
        </p:grpSpPr>
        <p:sp>
          <p:nvSpPr>
            <p:cNvPr id="172" name="Rounded Rectangle 171"/>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73"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4" name="Group 173"/>
          <p:cNvGrpSpPr/>
          <p:nvPr/>
        </p:nvGrpSpPr>
        <p:grpSpPr>
          <a:xfrm>
            <a:off x="7064191" y="4177227"/>
            <a:ext cx="534252" cy="239357"/>
            <a:chOff x="4491712" y="3127124"/>
            <a:chExt cx="534252" cy="179518"/>
          </a:xfrm>
        </p:grpSpPr>
        <p:sp>
          <p:nvSpPr>
            <p:cNvPr id="175" name="Rounded Rectangle 174"/>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76" name="Picture 175"/>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177" name="Group 176"/>
          <p:cNvGrpSpPr/>
          <p:nvPr/>
        </p:nvGrpSpPr>
        <p:grpSpPr>
          <a:xfrm>
            <a:off x="2110395" y="4080216"/>
            <a:ext cx="707416" cy="333211"/>
            <a:chOff x="2028010" y="3109785"/>
            <a:chExt cx="707416" cy="249908"/>
          </a:xfrm>
          <a:solidFill>
            <a:schemeClr val="bg1"/>
          </a:solidFill>
        </p:grpSpPr>
        <p:sp>
          <p:nvSpPr>
            <p:cNvPr id="178" name="Rounded Rectangle 177"/>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0000"/>
                </a:solidFill>
                <a:latin typeface="Calibri"/>
                <a:cs typeface="Arial Unicode MS" pitchFamily="34" charset="-128"/>
              </a:endParaRPr>
            </a:p>
          </p:txBody>
        </p:sp>
        <p:pic>
          <p:nvPicPr>
            <p:cNvPr id="179"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180" name="Group 179"/>
          <p:cNvGrpSpPr/>
          <p:nvPr/>
        </p:nvGrpSpPr>
        <p:grpSpPr>
          <a:xfrm>
            <a:off x="2856047" y="4166089"/>
            <a:ext cx="622952" cy="239357"/>
            <a:chOff x="3575563" y="172209"/>
            <a:chExt cx="622952" cy="179518"/>
          </a:xfrm>
          <a:solidFill>
            <a:schemeClr val="bg1"/>
          </a:solidFill>
        </p:grpSpPr>
        <p:sp>
          <p:nvSpPr>
            <p:cNvPr id="181" name="Rounded Rectangle 180"/>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82"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183" name="Group 182"/>
          <p:cNvGrpSpPr/>
          <p:nvPr/>
        </p:nvGrpSpPr>
        <p:grpSpPr>
          <a:xfrm>
            <a:off x="6119680" y="4177227"/>
            <a:ext cx="692667" cy="239357"/>
            <a:chOff x="3715082" y="324609"/>
            <a:chExt cx="692667" cy="179518"/>
          </a:xfrm>
        </p:grpSpPr>
        <p:sp>
          <p:nvSpPr>
            <p:cNvPr id="184" name="Rounded Rectangle 183"/>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85"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6" name="Group 185"/>
          <p:cNvGrpSpPr/>
          <p:nvPr/>
        </p:nvGrpSpPr>
        <p:grpSpPr>
          <a:xfrm>
            <a:off x="118086" y="2999720"/>
            <a:ext cx="853334" cy="1522179"/>
            <a:chOff x="130149" y="2266978"/>
            <a:chExt cx="853334" cy="1141634"/>
          </a:xfrm>
          <a:solidFill>
            <a:schemeClr val="accent3">
              <a:lumMod val="60000"/>
              <a:lumOff val="40000"/>
            </a:schemeClr>
          </a:solidFill>
        </p:grpSpPr>
        <p:sp>
          <p:nvSpPr>
            <p:cNvPr id="187" name="Rounded Rectangle 186"/>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188" name="Rounded Rectangle 187"/>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189" name="Straight Arrow Connector 188"/>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190" name="Rounded Rectangle 189"/>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191" name="Group 190"/>
          <p:cNvGrpSpPr/>
          <p:nvPr/>
        </p:nvGrpSpPr>
        <p:grpSpPr>
          <a:xfrm>
            <a:off x="280138" y="3975679"/>
            <a:ext cx="1691517" cy="1154900"/>
            <a:chOff x="292201" y="2998945"/>
            <a:chExt cx="1691517" cy="866175"/>
          </a:xfrm>
          <a:solidFill>
            <a:schemeClr val="accent3">
              <a:lumMod val="60000"/>
              <a:lumOff val="40000"/>
            </a:schemeClr>
          </a:solidFill>
        </p:grpSpPr>
        <p:cxnSp>
          <p:nvCxnSpPr>
            <p:cNvPr id="192" name="Elbow Connector 191"/>
            <p:cNvCxnSpPr>
              <a:stCxn id="188" idx="2"/>
              <a:endCxn id="195" idx="1"/>
            </p:cNvCxnSpPr>
            <p:nvPr/>
          </p:nvCxnSpPr>
          <p:spPr>
            <a:xfrm rot="16200000" flipH="1">
              <a:off x="520206" y="2770940"/>
              <a:ext cx="739943" cy="1195954"/>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3" name="Rounded Rectangle 192"/>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94" name="Rounded Rectangle 193"/>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95" name="Rounded Rectangle 194"/>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96" name="Group 195"/>
          <p:cNvGrpSpPr/>
          <p:nvPr/>
        </p:nvGrpSpPr>
        <p:grpSpPr>
          <a:xfrm>
            <a:off x="1975990" y="4793958"/>
            <a:ext cx="2341693" cy="336619"/>
            <a:chOff x="1871034" y="3612656"/>
            <a:chExt cx="2341693" cy="252464"/>
          </a:xfrm>
          <a:solidFill>
            <a:schemeClr val="accent3">
              <a:lumMod val="60000"/>
              <a:lumOff val="40000"/>
            </a:schemeClr>
          </a:solidFill>
        </p:grpSpPr>
        <p:cxnSp>
          <p:nvCxnSpPr>
            <p:cNvPr id="197" name="Straight Connector 196"/>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98" name="Rounded Rectangle 197"/>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99" name="Rounded Rectangle 198"/>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200" name="Rounded Rectangle 199"/>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201" name="Group 200"/>
          <p:cNvGrpSpPr/>
          <p:nvPr/>
        </p:nvGrpSpPr>
        <p:grpSpPr>
          <a:xfrm>
            <a:off x="4317683" y="4793958"/>
            <a:ext cx="2186327" cy="336619"/>
            <a:chOff x="4329745" y="3612656"/>
            <a:chExt cx="2186327" cy="252464"/>
          </a:xfrm>
          <a:solidFill>
            <a:schemeClr val="accent3">
              <a:lumMod val="60000"/>
              <a:lumOff val="40000"/>
            </a:schemeClr>
          </a:solidFill>
        </p:grpSpPr>
        <p:cxnSp>
          <p:nvCxnSpPr>
            <p:cNvPr id="202" name="Straight Connector 201"/>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203" name="Rounded Rectangle 202"/>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204" name="Rounded Rectangle 203"/>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205" name="Group 204"/>
          <p:cNvGrpSpPr/>
          <p:nvPr/>
        </p:nvGrpSpPr>
        <p:grpSpPr>
          <a:xfrm>
            <a:off x="6412572" y="4416050"/>
            <a:ext cx="2119767" cy="714532"/>
            <a:chOff x="6424635" y="3329222"/>
            <a:chExt cx="2119767" cy="535898"/>
          </a:xfrm>
          <a:solidFill>
            <a:schemeClr val="accent3">
              <a:lumMod val="60000"/>
              <a:lumOff val="40000"/>
            </a:schemeClr>
          </a:solidFill>
        </p:grpSpPr>
        <p:sp>
          <p:nvSpPr>
            <p:cNvPr id="206" name="Rounded Rectangle 205"/>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207" name="Straight Connector 206"/>
            <p:cNvCxnSpPr>
              <a:stCxn id="203" idx="3"/>
              <a:endCxn id="206" idx="1"/>
            </p:cNvCxnSpPr>
            <p:nvPr/>
          </p:nvCxnSpPr>
          <p:spPr>
            <a:xfrm>
              <a:off x="6424635" y="3329222"/>
              <a:ext cx="1384058" cy="40966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208" name="Group 207"/>
          <p:cNvGrpSpPr/>
          <p:nvPr/>
        </p:nvGrpSpPr>
        <p:grpSpPr>
          <a:xfrm>
            <a:off x="6649282" y="4644141"/>
            <a:ext cx="459435" cy="614745"/>
            <a:chOff x="2514600" y="2209801"/>
            <a:chExt cx="2287446" cy="2295531"/>
          </a:xfrm>
          <a:solidFill>
            <a:srgbClr val="FFFFFF">
              <a:alpha val="60000"/>
            </a:srgbClr>
          </a:solidFill>
        </p:grpSpPr>
        <p:sp>
          <p:nvSpPr>
            <p:cNvPr id="209" name="Circular Arrow 20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0" name="Circular Arrow 20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1" name="Circular Arrow 21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2" name="Circular Arrow 21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13" name="Group 212"/>
          <p:cNvGrpSpPr/>
          <p:nvPr/>
        </p:nvGrpSpPr>
        <p:grpSpPr>
          <a:xfrm>
            <a:off x="6755776" y="4786634"/>
            <a:ext cx="246447" cy="329757"/>
            <a:chOff x="2107397" y="914400"/>
            <a:chExt cx="1645842" cy="1651659"/>
          </a:xfrm>
          <a:solidFill>
            <a:srgbClr val="FFFFFF">
              <a:alpha val="60000"/>
            </a:srgbClr>
          </a:solidFill>
        </p:grpSpPr>
        <p:sp>
          <p:nvSpPr>
            <p:cNvPr id="214" name="Circular Arrow 21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5" name="Circular Arrow 21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6" name="Circular Arrow 21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7" name="Circular Arrow 21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18" name="Group 217"/>
          <p:cNvGrpSpPr/>
          <p:nvPr/>
        </p:nvGrpSpPr>
        <p:grpSpPr>
          <a:xfrm>
            <a:off x="4384558" y="4638363"/>
            <a:ext cx="459435" cy="614745"/>
            <a:chOff x="2514600" y="2209801"/>
            <a:chExt cx="2287446" cy="2295531"/>
          </a:xfrm>
          <a:solidFill>
            <a:srgbClr val="FFFFFF">
              <a:alpha val="60000"/>
            </a:srgbClr>
          </a:solidFill>
        </p:grpSpPr>
        <p:sp>
          <p:nvSpPr>
            <p:cNvPr id="219" name="Circular Arrow 21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0" name="Circular Arrow 21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1" name="Circular Arrow 22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2" name="Circular Arrow 22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23" name="Group 222"/>
          <p:cNvGrpSpPr/>
          <p:nvPr/>
        </p:nvGrpSpPr>
        <p:grpSpPr>
          <a:xfrm>
            <a:off x="4491052" y="4780855"/>
            <a:ext cx="246447" cy="329757"/>
            <a:chOff x="2107397" y="914400"/>
            <a:chExt cx="1645842" cy="1651659"/>
          </a:xfrm>
          <a:solidFill>
            <a:srgbClr val="FFFFFF">
              <a:alpha val="60000"/>
            </a:srgbClr>
          </a:solidFill>
        </p:grpSpPr>
        <p:sp>
          <p:nvSpPr>
            <p:cNvPr id="224" name="Circular Arrow 22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5" name="Circular Arrow 22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6" name="Circular Arrow 22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7" name="Circular Arrow 22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28" name="Group 227"/>
          <p:cNvGrpSpPr/>
          <p:nvPr/>
        </p:nvGrpSpPr>
        <p:grpSpPr>
          <a:xfrm>
            <a:off x="2119880" y="4644141"/>
            <a:ext cx="459435" cy="614745"/>
            <a:chOff x="2514600" y="2209801"/>
            <a:chExt cx="2287446" cy="2295531"/>
          </a:xfrm>
          <a:solidFill>
            <a:srgbClr val="FFFFFF">
              <a:alpha val="60000"/>
            </a:srgbClr>
          </a:solidFill>
        </p:grpSpPr>
        <p:sp>
          <p:nvSpPr>
            <p:cNvPr id="229" name="Circular Arrow 22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0" name="Circular Arrow 22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1" name="Circular Arrow 23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2" name="Circular Arrow 23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33" name="Group 232"/>
          <p:cNvGrpSpPr/>
          <p:nvPr/>
        </p:nvGrpSpPr>
        <p:grpSpPr>
          <a:xfrm>
            <a:off x="2226374" y="4786634"/>
            <a:ext cx="246447" cy="329757"/>
            <a:chOff x="2107397" y="914400"/>
            <a:chExt cx="1645842" cy="1651659"/>
          </a:xfrm>
          <a:solidFill>
            <a:srgbClr val="FFFFFF">
              <a:alpha val="60000"/>
            </a:srgbClr>
          </a:solidFill>
        </p:grpSpPr>
        <p:sp>
          <p:nvSpPr>
            <p:cNvPr id="234" name="Circular Arrow 23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5" name="Circular Arrow 23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6" name="Circular Arrow 23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7" name="Circular Arrow 23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38" name="Group 237"/>
          <p:cNvGrpSpPr/>
          <p:nvPr/>
        </p:nvGrpSpPr>
        <p:grpSpPr>
          <a:xfrm>
            <a:off x="8430067" y="5279700"/>
            <a:ext cx="468292" cy="216655"/>
            <a:chOff x="8404576" y="3224303"/>
            <a:chExt cx="468292" cy="162491"/>
          </a:xfrm>
        </p:grpSpPr>
        <p:sp>
          <p:nvSpPr>
            <p:cNvPr id="239" name="Rounded Rectangle 238"/>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a:ln>
                    <a:noFill/>
                  </a:ln>
                  <a:solidFill>
                    <a:schemeClr val="accent1"/>
                  </a:solidFill>
                  <a:effectLst/>
                  <a:uLnTx/>
                  <a:uFillTx/>
                  <a:ea typeface="+mn-ea"/>
                  <a:cs typeface="Arial Unicode MS" pitchFamily="34" charset="-128"/>
                </a:rPr>
                <a:t>APM</a:t>
              </a:r>
            </a:p>
          </p:txBody>
        </p:sp>
        <p:pic>
          <p:nvPicPr>
            <p:cNvPr id="240" name="Picture 239"/>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241" name="Group 240"/>
          <p:cNvGrpSpPr/>
          <p:nvPr/>
        </p:nvGrpSpPr>
        <p:grpSpPr>
          <a:xfrm>
            <a:off x="1102780" y="4914735"/>
            <a:ext cx="7469994" cy="862025"/>
            <a:chOff x="1114842" y="3581868"/>
            <a:chExt cx="7469994" cy="646518"/>
          </a:xfrm>
        </p:grpSpPr>
        <p:cxnSp>
          <p:nvCxnSpPr>
            <p:cNvPr id="242" name="Elbow Connector 241"/>
            <p:cNvCxnSpPr>
              <a:stCxn id="239" idx="2"/>
              <a:endCxn id="118" idx="2"/>
            </p:cNvCxnSpPr>
            <p:nvPr/>
          </p:nvCxnSpPr>
          <p:spPr>
            <a:xfrm rot="5400000" flipH="1">
              <a:off x="4836563" y="-139853"/>
              <a:ext cx="26552" cy="7469994"/>
            </a:xfrm>
            <a:prstGeom prst="bentConnector3">
              <a:avLst>
                <a:gd name="adj1" fmla="val -645708"/>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243" name="Straight Arrow Connector 242"/>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grpSp>
        <p:nvGrpSpPr>
          <p:cNvPr id="245" name="Group 244"/>
          <p:cNvGrpSpPr/>
          <p:nvPr/>
        </p:nvGrpSpPr>
        <p:grpSpPr>
          <a:xfrm>
            <a:off x="1254922" y="3678262"/>
            <a:ext cx="405548" cy="239357"/>
            <a:chOff x="1674544" y="2654020"/>
            <a:chExt cx="405548" cy="179518"/>
          </a:xfrm>
          <a:solidFill>
            <a:schemeClr val="bg1"/>
          </a:solidFill>
        </p:grpSpPr>
        <p:sp>
          <p:nvSpPr>
            <p:cNvPr id="246" name="Rounded Rectangle 245"/>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247"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248" name="Group 247"/>
          <p:cNvGrpSpPr/>
          <p:nvPr/>
        </p:nvGrpSpPr>
        <p:grpSpPr>
          <a:xfrm>
            <a:off x="4655296" y="3967818"/>
            <a:ext cx="377392" cy="448901"/>
            <a:chOff x="4667359" y="2871683"/>
            <a:chExt cx="377392" cy="336676"/>
          </a:xfrm>
        </p:grpSpPr>
        <p:sp>
          <p:nvSpPr>
            <p:cNvPr id="249" name="Rounded Rectangle 248"/>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250"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1" name="Group 250"/>
          <p:cNvGrpSpPr/>
          <p:nvPr/>
        </p:nvGrpSpPr>
        <p:grpSpPr>
          <a:xfrm>
            <a:off x="4797927" y="3665961"/>
            <a:ext cx="562660" cy="239357"/>
            <a:chOff x="5539451" y="2083294"/>
            <a:chExt cx="562660" cy="179518"/>
          </a:xfrm>
          <a:solidFill>
            <a:schemeClr val="bg1"/>
          </a:solidFill>
        </p:grpSpPr>
        <p:sp>
          <p:nvSpPr>
            <p:cNvPr id="252" name="Rounded Rectangle 251"/>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253" name="Picture 25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254" name="Group 253"/>
          <p:cNvGrpSpPr/>
          <p:nvPr/>
        </p:nvGrpSpPr>
        <p:grpSpPr>
          <a:xfrm>
            <a:off x="6273774" y="3872054"/>
            <a:ext cx="616286" cy="239357"/>
            <a:chOff x="4667359" y="2165621"/>
            <a:chExt cx="616286" cy="179518"/>
          </a:xfrm>
          <a:solidFill>
            <a:schemeClr val="tx1"/>
          </a:solidFill>
        </p:grpSpPr>
        <p:sp>
          <p:nvSpPr>
            <p:cNvPr id="255" name="Rounded Rectangle 254"/>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256" name="Picture 25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257" name="AutoShape 2" descr="Image result for verizon cloud logo"/>
          <p:cNvSpPr>
            <a:spLocks noChangeAspect="1" noChangeArrowheads="1"/>
          </p:cNvSpPr>
          <p:nvPr/>
        </p:nvSpPr>
        <p:spPr bwMode="auto">
          <a:xfrm>
            <a:off x="143512" y="-55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8"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63544" y="3846086"/>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5468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gray">
          <a:xfrm>
            <a:off x="838200" y="381000"/>
            <a:ext cx="7086600" cy="5665279"/>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endParaRPr lang="en-US" dirty="0"/>
          </a:p>
        </p:txBody>
      </p:sp>
      <p:sp>
        <p:nvSpPr>
          <p:cNvPr id="5" name="Footer Placeholder 2"/>
          <p:cNvSpPr>
            <a:spLocks noGrp="1"/>
          </p:cNvSpPr>
          <p:nvPr/>
        </p:nvSpPr>
        <p:spPr>
          <a:xfrm>
            <a:off x="3275012" y="6473723"/>
            <a:ext cx="2895600" cy="365125"/>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a:spLocks noGrp="1"/>
          </p:cNvSpPr>
          <p:nvPr/>
        </p:nvSpPr>
        <p:spPr bwMode="gray">
          <a:xfrm>
            <a:off x="6704012" y="6473723"/>
            <a:ext cx="2133600" cy="365125"/>
          </a:xfrm>
          <a:prstGeom prst="rect">
            <a:avLst/>
          </a:prstGeom>
        </p:spPr>
        <p:txBody>
          <a:bodyPr vert="horz" lIns="0" tIns="0" rIns="0" bIns="0" rtlCol="0" anchor="b" anchorCtr="0"/>
          <a:lstStyle>
            <a:defPPr>
              <a:defRPr lang="en-US"/>
            </a:defPPr>
            <a:lvl1pPr marL="0" algn="r" defTabSz="457200" rtl="0" eaLnBrk="1" latinLnBrk="0" hangingPunct="1">
              <a:defRPr sz="7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940B04E-6F37-408A-89FA-64C33C101676}" type="slidenum">
              <a:rPr lang="en-US" smtClean="0"/>
              <a:pPr/>
              <a:t>39</a:t>
            </a:fld>
            <a:endParaRPr lang="en-US" dirty="0"/>
          </a:p>
        </p:txBody>
      </p:sp>
      <p:sp>
        <p:nvSpPr>
          <p:cNvPr id="7" name="AutoShape 2" descr="Image result for WE WANT YOU"/>
          <p:cNvSpPr>
            <a:spLocks noChangeAspect="1" noChangeArrowheads="1"/>
          </p:cNvSpPr>
          <p:nvPr/>
        </p:nvSpPr>
        <p:spPr bwMode="auto">
          <a:xfrm>
            <a:off x="306387" y="-270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 name="AutoShape 4" descr="data:image/jpeg;base64,/9j/4AAQSkZJRgABAQAAAQABAAD/2wCEAAkGBxMTEhUSExMWFhUWFhobGBgYFxoYHRkbHRgYGh8ZGR4bHyggGBslHRYYITIhJikrLi4uGB8zODMtNygtLisBCgoKDg0OGxAQGy8lICUrLSs1Ky0wLy0tMS0vLy0tLSsvLS0tLS0tLS0tLS0tLS0tLS0tLS0tLS0tLS0tLS0tLf/AABEIAK4BIgMBIgACEQEDEQH/xAAcAAEAAgMBAQEAAAAAAAAAAAAABQYDBAcCCAH/xABDEAABAwEGAwYCBwcCBQUAAAABAAIRAwQFEiExQQZRYRMicYGRoQcyFEJSscHR8CMzYnKS4fGCoggWNHPCFSSys9L/xAAaAQEAAwEBAQAAAAAAAAAAAAAAAgMEAQUG/8QAKBEAAgICAgICAQMFAAAAAAAAAAECEQMhEjEEQSJRExRhoQUjMkJS/9oADAMBAAIRAxEAPwDuKIiAIiIAiIgCIiAIiIAiIgIu+rBjYSOX6KoNOt2dSDOsa/W5+X4rqJC5dxpZ+ytMgGHQddtwPHL0KyZoJO0X4peiz3bXJiTof1HT8lNsfIlU+7rX8pJ10A0/x15zrCslG1tDZJAHXRZWickb2JepUHbOJbNT+aqD/L3vuWpX42srJBNQOEd3AQTIBBzgQZ3IUlim+kVtpeyxucsb1UH/ABAoz+6qH+n/APSUuO6bj+6qAeLT+Kn+nyfQU4/ZYmO75B5ctVL3a39mDzk+pJ+5VKy3xSdUb+0a2SMnEA56a658ldKLIaANgArfHi09jKz2iItZSEREAREQBERAEREAREQBERAEREAREQBERAEREAREQBERAEREAXM/i7eDKLqRdiORya0nWQJOgk8yNF0xc9+K1gdXZ2LdXMETkMQcSM9tFXkqlf2Tx3eig2LiR9QgNaKbdzOJx1yGgaPKeqz3hWO+p3P3mc1WrLdNpojtKtJzBIHeIEmdAJl2+nIqzXaKLnj6SKpafsOY0D+YOH/kFfGMFuP8FU5S6ZjuuxmvWZTByc4A57E5roPH3DfbURUot/aUxED6zBt1I26SpO4busbWh9mps/n+Zw2gl3eB6KeWTL5Dc016Jxx0tnCTYng5MqkEbUnDPfnI/ULA0EHDDg6YwkQQfDmuw8S3saY7Nhh7gSTObWwcx1yPouYVKI7XGCWnU57mfda8OZzVtEJQojrqu2o+sHOpONOq8U3VM+7JAInSYOhX0K3Rc44fvkVoslR2J4ZiaTq6OupcCJlX+7qk0x0EfryhVObc6ZOtGyi8ueBmSB4ox4OilZw9IiIAiIgCIiAIiIAiIgCIiAIiIAiIgCIiAIiIAiIgCIiAItO9LX2dMu8dp0BOm+ioNp44LTBqHF/IXH2c1oPTNUzzKLr2WRxSkrOlKncbtJqU8joPMgu7oOk5z5KuO49qjRxPj2f3B/4KIv2+xbX0nutNSg+lIBa5wYQTnLQwgu2n2KrlkU1XRbHDKLvshL3vftbTUo1O72bsLNxqC4+J1B5QtqnW+RkAgN899fM/rJSHEHCItT22mxvp4zAqDGcJIEB8hvzQIIgbdZwWfhS3ThwUthj7QkNzGcRJykaHVaMWXFwW6/Yz5IT5dFi+H1RxrVPqtbTEgZCSREgZTk/NWF3GdnFQsAe4NMGoAMJI1DTPejL1VUoXHbG0H2ZmBpqVJe8F+dMABrBDJ1xE+Mc1jr8LWgNawvpNa0auxNjwDo5nkq5filJtyCU0qSLbf9CnbaBfQIfVYJaBkTvgIPPbquYividOx5+in6VCx2ZwfUvINc2MqTxM/wCnFko208R3RTe51Og+s52siWZmTAqlwGfJoK7jyRhqNsn+Kcu9GPhuk4WwWhrHVG0WuJDROeB0NnINJ0EmJPRXbhq/LeTUdXpMptd8gnEWEE/ZMEQdyDlKoNr+Iddww0LOykAMiQXkeBdkMuTVG/8AMNqrOw1DUe6NADpOu2XmozlOW6SLY4UltnVbZxBTY7uk1q8bkYW9Ts2OQThGrWfaHVC50POYOhaBm+NsyAOcnYLnt22qo55oNYGVAIz3nMYoJ2IPWfW5XFe77PTq0qhiuXNmoACQcQAYZyjXIDQlZ18XbOyjqkdMRR1x3kK9PFuDDh1Uit0ZKStGZqnQREXTgREQBERAEREAREQBERAEREAREQBERAEREAREQGC22cVGFvPQ8iuK8SXT9HqnGCGk6mRhO0kfVI35ruKiOJ7HRqUHds0FsRn120OXTNU5YJ/Itxzr4nDra0Nza6J2Lw70gA+sqvXo+IxAydJAaY55w6OsQp7iGv8AR6jaNBzgHktDvlJl2TQZOZmMySAAo687mNORjDWM71R2bnPeJJJmMm6CTrPJQx0qZfKT6IllWrTzbLf9ZB57EdNeikaF8XgQTTfWI6VfzMnwWnZADRfigF0kEmTpqfQHyVy4QvezMoj9mTUg4WiJgA955OkxMCTmOeU5tV1ZxXrZWKxvOp84rEcyYWr/AMv2l2ZYc+c+8hdNZx1RbV7N9Msp6YzEjq5moHv0Csf/AKtYnsntadQYSSJBGQkdZOSpeaUf9aJqF/ZyO5+Ca1bMkNGkwSffRWmx/D+kBNSTH8R+4KWdxXZbG+s1wd3i19MATAe1riNgACSD4KDvDj6u5uIWeKGIjtJPKYgAmOuEg+RXOWWfRJxjE3b74aZSpYxUwBu5acp3JmQMtdMlTn8P2gPa8OgB7cydi8aEfM2YKz31aLaezc6i9rXMJDS7ECw95wA+ZgyDsJykTzVguezO+hM7xOhbOoaHfKT4D2S5QV2SUeapm83hNwaDZ3xVaAe8S3Fzh2fvyBnOBjuzhW2GpTENBxtqPk4/lM4XBpzcSTmXRlrztlnqfse0BBjQdf1B81J3HeZeHGILdeUf5BUFN3soa1o3eGLlNnDy45vIyBkAD8ZJU4sNjtAqMa8aOEg8+uazLdBJRVGaTbewiIpEQiIgCIiAIiIAiIgCIiAIiIAiIgCIiAIiIAiIgChuKizsSHmBIOWuR/MgeamVF33Ye0GmIQQW+8jrKry3wdE8dclZza3W5oENYxsmQIBII3LiOkyIVbvy1020cAMvcZnKAZ5nkTMq50rsipXLQMOECHkh8hpyEjQzE6Zbqp3PYaFU4HM1aXs7SCXkgiPAAyByg7rHGltmyuTpFTuCwds59KZLWQB9onWeR2C37Lwo/FTdXx9nUnu0oxYQQII1MjPLovFjoNsl4RngczEATpqMMnPULoxrNrU2hw+WCxwyLSOX3QrcmVpprplmPFa4yXTIy7OALK2k753hwhhqsazswTPcA7znkxBOWZ5kGu2rhU0LZRaMXZl4nFEegyXR7u2zLo3J0WvxHZsQx64C1wG5OiqWWV7Z14lDRHfErh0Vm0KtMAFkNdlMtOs89CpG6GNsvda17acANIgtjkSASDJ+tud1M214fQ6j9SsFFgdTBGToUHJ1R1RTjs069hbVqOeG4i4YXPccRDTqAT8oP4qNvl3ZllNgGZAEchnH4KTZVDAe9n+slWb8qvqVqTaepqtaDsC7X0Ga5FW6LK49ljrWJpayztrsY8tAaJbLgDiPcJl2ZnL2W62jgp/RqZLqjzD3AQYJO0mJnXxXCOLLyL7ZUeCRhdhbsQGHCM+Yw+q6r8LviW2s9ljtNNrKrhDazcu1cBpUGzzHzTBOwkTs/Ta7POlk2dXs1IMY1g0a0AeQhZERaDOEREAREQBERAEREAREQBERAEREAREQBERAEREAREQBEVfvrja77KS2taqbXDVgON/9LZIQFR+JFd1EOpMZBrENa+ZhrpkDF8uEB0RGZBVDvuxPo0BXa/JjmyBkRJAkRykE+KmfiP8AEawWukxtDtjUp1MTX9nDQIIIIc4EyD7Llt6Xo6plieW6nFGZ8Btoq1i3+xcp6N+9r1NWu1xglrQCftZk/j6yrJd17VsmBph0ATqDseo8OS57Sku6k5eK6VwfbGOoUsQEtfhPvn4Qo5oqMejV42STk9nQ7pb3dcsvNRnF99fR3MGBxBznn0HMrcsNFwk/VkkeH+M/Nbl4vY+mWEB0jQgHzz08lhXey9zS32Rtk4ipPsr3zmNunVZ+G2VxTcKupzDY0kTE7xkPGVFs4QbUcCXQ0kEhoEEA8/7K02uvTpsze1jdAS4CCutL0d5+kV61U3PO8gxrEnSFmt92YH2KkyMYrtc7lkHl3lkVJ04caVQQZ5aEgzI9UslVlW1F2pp9wHxzMeQH6K7DTIZ58jivHvD1eyVpqNOCo5zmv1a4uJcROkyTlrCrlCqWuDmktc0gtcNQQZBHIgiV1b40cRuLWWSn+7dnUMA4nA5NaT9kiTG5AnIhclC9LE3KKbMElTPrTgu/BbbFQtOWJ7O+Bs9pLXjwxNMdIU2vmDgPjO02Bx7I46ZMvouJwu6j7Duo6SDC7BYfirZaoBFKqD9ZpwAjw70H1ClwfopZf0VZsXHlhqZGt2R5VRh982+6n7JbKdUYqdRjxzY4OHsuNNAzoiLgCIiAIiIAiIgCIiAIiIAiIgCIiAIiIAuX8c/Ff6HaxZ6FNlYU/wB+SSIcYhjCNwJmQcyBsV0q2VcNN7hq1pPoCV8dsruqEveZc9xc483OMknzK6lbJJHSviH8VqtpijYnPo0S0Y3fLUeSM2yPkaNDBk8415eXRsFktoiI0MrG2nIBlTqjp5ed/uXhftQ+68ygNq6qeKtTHN7fITn7K5Xrd5oVvpFAfsn95zRmG7wYy5+6oSsHCdlqvqjsnEOOgiQ7+FwkSDn6Sq5r2y7FbdI7HwleAq0TTcflDZdGxaDlOpGnLfosF83PUaCRVrVQc9p0GWGmBkIygKFslyWyygvaxjhljYyoS4wDtETpo46LbocRh1bs8ZY5wGFrhEPzkGdCcstFgkv+TTCbg7NezWig0wTaMQ+anjwMMbOxd7yU3drDVBdUwYTpTEEEdZyA26816u27m1mtqH5Q4lxPzOIPoBKszrtYG90Ycv1JOahJF78ps0WNp06bWsDQ1skBogCeUKj3xeL7BRwtJFotJcWjIljT8zz1gho8Cpi3cQULKHhwL6jT3aXMyc+gEZqhuvCpXrOtFR0vdkRlDW7NbByAk5dfNWY0+2chh/JJL0Sd4ss1pu5lHEfpNElzKkFwJc6XNcWyYcM5I1A6rndeyvpkY2ls81fLLVaHd0AEZiPHX1hVzi+1S9rOWft/dX4ckuXEt83w8cMbyXv+CEpVcJlWq5LvfiOIQdImd9cvBVIqxcM312RwP+U77t/MLdF0eFJWWC0WR7CNR4fmvyyW19Nwcx7mOByLSWn+6kLdW7vioStqrofJbKZ6ejpV1fEp7aLxWp9pUaO49sAOP8Y28RryCirp+JlqbVBrFtSmXCW4QCGz9QiM45yqhQdln+KWyjhjKMt1xYo29Dm6PpCjVDmhzTLXAEEbgiQQva538MeJnPbTsrgCA04XTnAzwkbxmPRdEWWUeLotTsIiKJ0IiIAiIgCIiAIiIAiIgCIiA0b9qtZZqznv7NopPxPicAwnvRvGq+O6TsOW3NfXPF99ULJZala0mKeEtiJLy4EBjRuT+ZOQK+QRpBUokkSrjjYWiCMvEEaEepHgSozNpSnVLTIKzWmtjE7jX81Z2DE90/rxXhfgKKJ0/QumcMubY7Gy0Fk1KzmgcxSJiWjSTkecOC57dVhdXqsot1e6PAaud5NBPkuyMfSqWIUoBa2mG4dC0tAAPsFm8maSSNPjxbbaMt3XiKrGuYCZbjEyDBJg66Zeyy3nZe3c3GWscxrajXcwcTajCYksHdPMT1VFu2+/oxdgcC80+xAe05AF7gJGUjtCM4yA1V/sN0UatFrnVf2vZFhc1xgYpJgQRIJyJCyTjxlZq1xpm1dFYWdjmVSyC5xaGnYxlB5SB5qdo3q17TIjmDy3Ppn5Ko3nwa2o8PZa3U34Q2MIqMOHQkZGeea07nvCs6pTsZDRUa/EXH5XNac3NnNwjYZ55rj3tMioRafor/GNANtjiwmW6jkdCPxHQrWpFrxmAT6H1Vo46uN76tN1BubhGLn3sgZ0gOGfIDkqfaxVs9Ts69M038jo7qw6OHgrV8lrs9Hxs0IJJ9MkqNBrc2jMkTOZ9fNVm+6Laj6lQfK2GtPMjU+s+UKw2G1yRhzM5ASTPQbrXvThyrQfTpvbhZUMgTLmgYcnDYiR+slb4tKb5dlP9Wl/bioVVlKwkZEZrcsFnxOEDx8FO3jYKZfhdzGYyPnsV5Fz16UACm5rhIeKjYAzjEPmaekHVehFJPZ8/JutErbK3cI6QIWjRtBqADDJA2zyEyY2AAleeyY1o7U43HUNOFrfMZuPXIdEoXgWNqNpHAHMIIaSJEHI8/NXLS0U99kpdlhq1ndnTGJ2ZiQMhvmVv8V0gKlSNGnDy+VoH4LS4dt5pVqdUfVcJ8Nx6Svd92uaZP2s/VQfL8i+gq4mDg++32eo2q3Ps3Zjm05EeYJX0Dcl70rVSbWoulpyPNpGrSNiPxB3XzTcbC4VCASPDTlPJX74M3xgtVSzE92syW/zskwPFhd/QFDLFNWWR7OzoiLMTCIiAIiIAiIgCIiAIiIAiIgOXf8AELQe67qbmglrLS0vPIFlRoJ6YnAeJC+f6AkEa/f4hfXvFN0/S7HaLN3Zq0ntaXaBxacLj4Og+S+Q7ZZKlCs+k8YalN5a4AgwQdiMiOqlEkjC5sdQvIK26tnee9hInmIB6iclrvoOGo/H/KkdPIX6BKxypK5rtq2ioKVJhc48sgBzJ+qBqSuAtPwvswZau1qiG9m4CR9ruk+kjzXRLvu2i+njbInXP7xoqqLvFmoyDLiWiTIybJAjbMuP+oA6Lb4We2tVfDyGEYgA6IcTm2DOUrz875/JG/BHjHZjvbhCk55dIAIjI+m2oUvYuDKeDHStDmvOYjMaaESFv2642vEsqPa4cy33kZjpkoNtjttAy0ebHtc13i1xEHwUFJtVZLirtG06hbrOT8tbLLC7C70fA91pcO1q1Sv2T6L2lsvl7YLToC2RlvmNV+W6/rYKZBYZjIuaBHUOP5q0cNsFGm19U4n1WsDnTIjZo6d+dOaJVtonlm1GiSfQBdn9VrI6S0971b7KatNEVGw4A+In71Gsy7pMQ0NM9DLH9QN/8qTpvyC4Y5Mr9G4bPSrOrMpNZUIglsgRvDQcIncwqZxxaP8A31NugFEEebnj72hdGtWpXL/igcNps5H1qTx/S9pH/wAj6rR428isqyN8SnWsOa8tIMyY67r9HaxMGPuVjovFSiHQMTTEnM6LxZ7bTDHMc0SdDuvVUmZHRAfQ3ESXJctPE8g6Zz4QZUu2ox1CJzBOjS7lnIHkomhWaGdwzils+Jz/AC81K7I3o37I+I6z+H5lY75tGQadgB7LGX5sH8WfmP7rTtlQ1awaNz7LsnsRRP3Ezs7JUJH7wtjyxGfdqz/Dozetmj7bv/rf+vNal9W0MY2k3Rog+PReOFqYa2vaHkgNoVWtMkHE6mWyDsQHe4VM9RZZHbPptFUvhTeL6912d9Rxc8B7C5xknBUewSTqcLW5q2rMTCIiAIiIAiIgCIiAIiIAiIgOCfGzji1C11LBRqOpUqbWCpgOF1Rzmh+bhngwvaIEScUzkuW3baBTM7rrP/ENwyGvpXgz65FKqOoaSx/9LXNPg1cYaVKJJdEzUrl0mfTT0/WiwuB8jy/LmtaifRbVibidDjDBm48m7x15dVYcMd33ZVr1RTpU3Oc4gCAYBO7j9VsZk7Ls918PU7tsNSCHVXBjalSIkve1uFs6NAPnE9FDfDeqSatVrQ2mIZTZ1ImTzJjU6weqtHGNMusNbAJczs3gcyyq1x9c/VY8023xLor2VvigTZ6gzkQR4gyqxw28NLnlxDT8xbngP2v5D7K1Xw8PaC092oBB6ESPvVLeTSOMHDGR5frZVwXxo217LpbbztTBJLarIyc3MxzMCT5SVpMv6qcuycT0lvsZy6yoKxXuaNMkOc5hPyD5A4gxJGQ0OQ5FQVtvKpUJL3kz9UZD+kZKyHj32Uz8hRdLZcal9NqPZSq1mUw5wDgAXxn9ZwGFo55ro1us80+zGR+r4tIInzhcV4Ns7altotcAW4sxsuz8SOdTpYw0kNMkjOI1mNoUM+NRpIq/K5u2blkph0ZeE7eHVS7DlCqPDNtdVD3NB7mGRBHzDENc/lg+Dh52SzWiVnqgZLY3KeS5V8UnTabGN8FX3LPyXV6xlp8Fxv4k2guvCm3ZlIeri9x9sK0+KryIqyP4s/LA2KDurvwUXUpBxkgEjSc48OS27raXB8aBv4j8lrPdmYXrRW2Ym9I2LrYHPwOOEHKVqXhZ4e0SDO4PX20X4HQV+l2JxdoAAPb/AD6qVbsWqIq32mHxyHuVu3WBTaarh3nfLOw5qJrd6vGwcJW9eVpkwDplCgu22WVpJGe7bBUtlobRpiS45k6NAzLnHkFM8b16dCiyx0j1J3LeZj7Rz/0qfsFKndNhx1f+oqtlw+ticIbTb/K0Ok7Fx6LS+GvB5vS0VLXa86LHCWbVHbMnZjQBO5yHNZXNzbfotSSOo/COwmjdVmB1eHVPJ73OH+0tVxXljAAAAAAIAGQA5DkvSgAiIgCIiAIiIAiIgCIiAIiIDhH/ABB8U4qlO76cRTipVOvec0hrOkMcXH+dq5C6hAB3OeXJTHH1rdVvK1vfr29QeTXFoH9LQPJRlmKnE6ZLNRgZ67BbF40sLGjQOgAbuiMTj0xGB0AWe5qWOs2dBJ9NvWPdeeIq/wC2b/CAY85/AI3ujvqzsnw7u4MsTOpL/PT1yKmmw7EzYgt9Zj3ha3BP/SUf+3/5Feoiof4v19686T+TL10U+td5a8UdBTc5rR/CDDf9uFRdououq6gMacbiR9ggkDx08Vc+IQGOpV4yqdxw3xQ5wPhDXD+lQl40Q9gpTHaOa1x5tJxOz1BgGOsLqk7LeVxNGwXSK9LFUJi1OfpMNxGaLgDu0tYc+bhuuZMJLoMg7g7dF2e0N/Z9m3IiMJ2BBEeWQXL+KrOGW+uGiAXh0ci9rXkDpicVqwz3RlyI3+BWTbqfiu9WepkFwr4eMBtzPAldtoHKP1oFX5T+R2HRv1XgCT5/msTqIObdfYr00S2DyWCi4sOHUSsrZIwutGF0HI/euN8bVcV51uQcAPAUmf39V2m8GSWnf/C4nxmyLyrf9yfVjVr8N/Mqy/4ma6K+DH/E0gT5L2LFIc8TA6c/NaFMZqZsNf8AYVAZ1H4/kvTna2jJF3pkIRqtxlHDQDz9ZuLyj9eqjbwfDHnpHrl+KtVssY+jhs6UQP8AZqmSdNIRjZzuwmXkncq52OjZ6FRtrrDFhaHMpD67xGHymCTpluSAqLZ6mF0rtl1XLSqUWgtBxU6YkjoHZ9Mvc8ys8slR2XtbKCLNabytBrVjkTmQIa1v2WD9cyvobhC6G2Wy06TW4cpI6nn1iB5Kv8IXQ17y50RSjujQk5jyEK9KrlfXRIIiIAiIgCIiA//Z"/>
          <p:cNvSpPr>
            <a:spLocks noChangeAspect="1" noChangeArrowheads="1"/>
          </p:cNvSpPr>
          <p:nvPr/>
        </p:nvSpPr>
        <p:spPr bwMode="auto">
          <a:xfrm>
            <a:off x="1072245" y="277711"/>
            <a:ext cx="304800" cy="37768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pic>
        <p:nvPicPr>
          <p:cNvPr id="10" name="Picture 9"/>
          <p:cNvPicPr>
            <a:picLocks noChangeAspect="1"/>
          </p:cNvPicPr>
          <p:nvPr/>
        </p:nvPicPr>
        <p:blipFill>
          <a:blip r:embed="rId2"/>
          <a:stretch>
            <a:fillRect/>
          </a:stretch>
        </p:blipFill>
        <p:spPr>
          <a:xfrm>
            <a:off x="1211723" y="1555383"/>
            <a:ext cx="2761727" cy="1658256"/>
          </a:xfrm>
          <a:prstGeom prst="rect">
            <a:avLst/>
          </a:prstGeom>
        </p:spPr>
      </p:pic>
      <p:sp>
        <p:nvSpPr>
          <p:cNvPr id="2" name="Title 1"/>
          <p:cNvSpPr>
            <a:spLocks noGrp="1"/>
          </p:cNvSpPr>
          <p:nvPr>
            <p:ph type="title"/>
          </p:nvPr>
        </p:nvSpPr>
        <p:spPr/>
        <p:txBody>
          <a:bodyPr/>
          <a:lstStyle/>
          <a:p>
            <a:r>
              <a:rPr lang="en-US" dirty="0"/>
              <a:t>DevOps Practice</a:t>
            </a:r>
          </a:p>
        </p:txBody>
      </p:sp>
      <p:graphicFrame>
        <p:nvGraphicFramePr>
          <p:cNvPr id="3" name="Table 2"/>
          <p:cNvGraphicFramePr>
            <a:graphicFrameLocks noGrp="1"/>
          </p:cNvGraphicFramePr>
          <p:nvPr>
            <p:extLst>
              <p:ext uri="{D42A27DB-BD31-4B8C-83A1-F6EECF244321}">
                <p14:modId xmlns:p14="http://schemas.microsoft.com/office/powerpoint/2010/main" val="1238820175"/>
              </p:ext>
            </p:extLst>
          </p:nvPr>
        </p:nvGraphicFramePr>
        <p:xfrm>
          <a:off x="1524000" y="1104898"/>
          <a:ext cx="6096000" cy="5066348"/>
        </p:xfrm>
        <a:graphic>
          <a:graphicData uri="http://schemas.openxmlformats.org/drawingml/2006/table">
            <a:tbl>
              <a:tblPr firstRow="1" bandRow="1">
                <a:tableStyleId>{EE9117C1-6F56-46DE-8B7F-AF8F4CEE741D}</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2414588">
                <a:tc>
                  <a:txBody>
                    <a:bodyPr/>
                    <a:lstStyle/>
                    <a:p>
                      <a:r>
                        <a:rPr lang="en-US" dirty="0"/>
                        <a:t>WE WANT YOU !</a:t>
                      </a:r>
                    </a:p>
                  </a:txBody>
                  <a:tcPr/>
                </a:tc>
                <a:tc>
                  <a:txBody>
                    <a:bodyPr/>
                    <a:lstStyle/>
                    <a:p>
                      <a:r>
                        <a:rPr lang="en-US" dirty="0"/>
                        <a:t>Help</a:t>
                      </a:r>
                      <a:r>
                        <a:rPr lang="en-US" baseline="0" dirty="0"/>
                        <a:t> Sales deliver a unified DevOps Conversation.</a:t>
                      </a:r>
                    </a:p>
                    <a:p>
                      <a:endParaRPr lang="en-US" baseline="0" dirty="0"/>
                    </a:p>
                    <a:p>
                      <a:r>
                        <a:rPr lang="en-US" baseline="0" dirty="0"/>
                        <a:t>Map the DevOps conversation to Verizon’s Solutions.</a:t>
                      </a:r>
                      <a:endParaRPr lang="en-US" dirty="0"/>
                    </a:p>
                  </a:txBody>
                  <a:tcPr/>
                </a:tc>
                <a:extLst>
                  <a:ext uri="{0D108BD9-81ED-4DB2-BD59-A6C34878D82A}">
                    <a16:rowId xmlns:a16="http://schemas.microsoft.com/office/drawing/2014/main" xmlns="" val="10000"/>
                  </a:ext>
                </a:extLst>
              </a:tr>
              <a:tr h="2414588">
                <a:tc>
                  <a:txBody>
                    <a:bodyPr/>
                    <a:lstStyle/>
                    <a:p>
                      <a:r>
                        <a:rPr lang="en-US" dirty="0"/>
                        <a:t>Become DevOps</a:t>
                      </a:r>
                      <a:r>
                        <a:rPr lang="en-US" baseline="0" dirty="0"/>
                        <a:t> SME</a:t>
                      </a:r>
                    </a:p>
                    <a:p>
                      <a:endParaRPr lang="en-US" baseline="0" dirty="0"/>
                    </a:p>
                    <a:p>
                      <a:r>
                        <a:rPr lang="en-US" baseline="0" dirty="0"/>
                        <a:t>Gain Hands-On Experience with DevOps tools</a:t>
                      </a:r>
                    </a:p>
                    <a:p>
                      <a:endParaRPr lang="en-US" baseline="0" dirty="0"/>
                    </a:p>
                    <a:p>
                      <a:endParaRPr lang="en-US" baseline="0" dirty="0"/>
                    </a:p>
                    <a:p>
                      <a:r>
                        <a:rPr lang="en-US" baseline="0" dirty="0"/>
                        <a:t>Communicate, Collaborate and Integrate with Developers</a:t>
                      </a:r>
                      <a:endParaRPr lang="en-US" dirty="0"/>
                    </a:p>
                    <a:p>
                      <a:endParaRPr lang="en-US" dirty="0"/>
                    </a:p>
                    <a:p>
                      <a:r>
                        <a:rPr lang="en-US" dirty="0"/>
                        <a:t>Team up with a partner to</a:t>
                      </a:r>
                      <a:r>
                        <a:rPr lang="en-US" baseline="0" dirty="0"/>
                        <a:t> help build out the Application Factory.</a:t>
                      </a:r>
                    </a:p>
                    <a:p>
                      <a:endParaRPr lang="en-US" baseline="0" dirty="0"/>
                    </a:p>
                    <a:p>
                      <a:endParaRPr lang="en-US" baseline="0" dirty="0"/>
                    </a:p>
                    <a:p>
                      <a:endParaRPr lang="en-US" dirty="0"/>
                    </a:p>
                  </a:txBody>
                  <a:tcPr/>
                </a:tc>
                <a:tc>
                  <a:txBody>
                    <a:bodyPr/>
                    <a:lstStyle/>
                    <a:p>
                      <a:r>
                        <a:rPr lang="en-US" dirty="0"/>
                        <a:t>BUILD</a:t>
                      </a:r>
                      <a:r>
                        <a:rPr lang="en-US" baseline="0" dirty="0"/>
                        <a:t> OUT AN APPLICATION FACTORY</a:t>
                      </a:r>
                    </a:p>
                    <a:p>
                      <a:endParaRPr lang="en-US" baseline="0" dirty="0"/>
                    </a:p>
                    <a:p>
                      <a:r>
                        <a:rPr lang="en-US" baseline="0" dirty="0"/>
                        <a:t>Integrate Verizon’s Solutions with DevOps</a:t>
                      </a:r>
                      <a:endParaRPr lang="en-US"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089018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0" y="1533111"/>
            <a:ext cx="9144000" cy="3734214"/>
          </a:xfrm>
          <a:prstGeom prst="rect">
            <a:avLst/>
          </a:prstGeom>
          <a:solidFill>
            <a:schemeClr val="bg2">
              <a:lumMod val="90000"/>
              <a:lumOff val="10000"/>
            </a:schemeClr>
          </a:solidFill>
          <a:ln w="38100" cap="flat" cmpd="sng" algn="ctr">
            <a:noFill/>
            <a:prstDash val="solid"/>
          </a:ln>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a:lnSpc>
                <a:spcPts val="1725"/>
              </a:lnSpc>
              <a:buClr>
                <a:srgbClr val="FFFFFF"/>
              </a:buClr>
              <a:defRPr/>
            </a:pPr>
            <a:endParaRPr lang="en-US" altLang="en-US" sz="1200">
              <a:solidFill>
                <a:srgbClr val="22475C"/>
              </a:solidFill>
              <a:ea typeface="Arial Unicode MS" panose="020B0604020202020204" pitchFamily="34" charset="-128"/>
              <a:cs typeface="Arial Unicode MS" panose="020B0604020202020204" pitchFamily="34" charset="-128"/>
            </a:endParaRPr>
          </a:p>
        </p:txBody>
      </p:sp>
      <p:sp>
        <p:nvSpPr>
          <p:cNvPr id="87" name="Title 1"/>
          <p:cNvSpPr txBox="1">
            <a:spLocks/>
          </p:cNvSpPr>
          <p:nvPr/>
        </p:nvSpPr>
        <p:spPr bwMode="gray">
          <a:xfrm>
            <a:off x="441325" y="180848"/>
            <a:ext cx="8229600" cy="819150"/>
          </a:xfrm>
          <a:prstGeom prst="rect">
            <a:avLst/>
          </a:prstGeom>
        </p:spPr>
        <p:txBody>
          <a:bodyPr vert="horz" lIns="0" tIns="0" rIns="0" bIns="0" rtlCol="0" anchor="b" anchorCtr="0">
            <a:normAutofit fontScale="92500" lnSpcReduction="20000"/>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en-US" altLang="en-US" dirty="0"/>
              <a:t>Speed and agility are critical, but resilience is even more important… </a:t>
            </a:r>
          </a:p>
        </p:txBody>
      </p:sp>
      <p:pic>
        <p:nvPicPr>
          <p:cNvPr id="88" name="Picture 2"/>
          <p:cNvPicPr>
            <a:picLocks noChangeAspect="1"/>
          </p:cNvPicPr>
          <p:nvPr/>
        </p:nvPicPr>
        <p:blipFill>
          <a:blip r:embed="rId2">
            <a:extLst>
              <a:ext uri="{28A0092B-C50C-407E-A947-70E740481C1C}">
                <a14:useLocalDpi xmlns:a14="http://schemas.microsoft.com/office/drawing/2010/main" val="0"/>
              </a:ext>
            </a:extLst>
          </a:blip>
          <a:srcRect l="13194" r="29221"/>
          <a:stretch>
            <a:fillRect/>
          </a:stretch>
        </p:blipFill>
        <p:spPr bwMode="auto">
          <a:xfrm>
            <a:off x="4694238" y="1971676"/>
            <a:ext cx="4178300"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3" descr="Speed.jpg"/>
          <p:cNvPicPr>
            <a:picLocks noChangeAspect="1"/>
          </p:cNvPicPr>
          <p:nvPr/>
        </p:nvPicPr>
        <p:blipFill>
          <a:blip r:embed="rId3">
            <a:extLst>
              <a:ext uri="{28A0092B-C50C-407E-A947-70E740481C1C}">
                <a14:useLocalDpi xmlns:a14="http://schemas.microsoft.com/office/drawing/2010/main" val="0"/>
              </a:ext>
            </a:extLst>
          </a:blip>
          <a:srcRect l="27301" b="2568"/>
          <a:stretch>
            <a:fillRect/>
          </a:stretch>
        </p:blipFill>
        <p:spPr bwMode="auto">
          <a:xfrm>
            <a:off x="384175" y="1971676"/>
            <a:ext cx="4167188"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89"/>
          <p:cNvSpPr txBox="1"/>
          <p:nvPr/>
        </p:nvSpPr>
        <p:spPr>
          <a:xfrm>
            <a:off x="379413"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sz="2000" dirty="0">
                <a:solidFill>
                  <a:schemeClr val="accent1"/>
                </a:solidFill>
              </a:rPr>
              <a:t>UNPRECEDENTED SPEED</a:t>
            </a:r>
          </a:p>
        </p:txBody>
      </p:sp>
      <p:sp>
        <p:nvSpPr>
          <p:cNvPr id="91" name="TextBox 90"/>
          <p:cNvSpPr txBox="1"/>
          <p:nvPr/>
        </p:nvSpPr>
        <p:spPr>
          <a:xfrm>
            <a:off x="4694238"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dirty="0">
                <a:solidFill>
                  <a:schemeClr val="accent1"/>
                </a:solidFill>
              </a:rPr>
              <a:t>RESILIENCE</a:t>
            </a:r>
          </a:p>
        </p:txBody>
      </p:sp>
      <p:cxnSp>
        <p:nvCxnSpPr>
          <p:cNvPr id="92" name="Straight Connector 91"/>
          <p:cNvCxnSpPr/>
          <p:nvPr/>
        </p:nvCxnSpPr>
        <p:spPr>
          <a:xfrm>
            <a:off x="379413" y="1970088"/>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694238" y="1970088"/>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79413" y="3760788"/>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95" name="Straight Connector 94"/>
          <p:cNvCxnSpPr/>
          <p:nvPr/>
        </p:nvCxnSpPr>
        <p:spPr>
          <a:xfrm>
            <a:off x="379413" y="4997450"/>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694238" y="3770313"/>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97" name="Straight Connector 96"/>
          <p:cNvCxnSpPr/>
          <p:nvPr/>
        </p:nvCxnSpPr>
        <p:spPr>
          <a:xfrm>
            <a:off x="4694238" y="4997450"/>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8" name="Rectangle 14"/>
          <p:cNvSpPr>
            <a:spLocks noChangeArrowheads="1"/>
          </p:cNvSpPr>
          <p:nvPr/>
        </p:nvSpPr>
        <p:spPr bwMode="auto">
          <a:xfrm>
            <a:off x="4791075"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FFC91C"/>
                </a:solidFill>
                <a:ea typeface="Arial Unicode MS" pitchFamily="34" charset="-128"/>
                <a:cs typeface="Arial Unicode MS" pitchFamily="34" charset="-128"/>
              </a:rPr>
              <a:t>25%</a:t>
            </a:r>
          </a:p>
        </p:txBody>
      </p:sp>
      <p:sp>
        <p:nvSpPr>
          <p:cNvPr id="99" name="Rectangle 15"/>
          <p:cNvSpPr>
            <a:spLocks noChangeArrowheads="1"/>
          </p:cNvSpPr>
          <p:nvPr/>
        </p:nvSpPr>
        <p:spPr bwMode="auto">
          <a:xfrm>
            <a:off x="6310313" y="4000500"/>
            <a:ext cx="25463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users will abandon a web application after just three seconds of delay</a:t>
            </a:r>
          </a:p>
        </p:txBody>
      </p:sp>
      <p:sp>
        <p:nvSpPr>
          <p:cNvPr id="100" name="Rectangle 16"/>
          <p:cNvSpPr>
            <a:spLocks noChangeArrowheads="1"/>
          </p:cNvSpPr>
          <p:nvPr/>
        </p:nvSpPr>
        <p:spPr bwMode="auto">
          <a:xfrm>
            <a:off x="476250"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53BBD4"/>
                </a:solidFill>
                <a:ea typeface="Arial Unicode MS" pitchFamily="34" charset="-128"/>
                <a:cs typeface="Arial Unicode MS" pitchFamily="34" charset="-128"/>
              </a:rPr>
              <a:t>94%</a:t>
            </a:r>
          </a:p>
        </p:txBody>
      </p:sp>
      <p:sp>
        <p:nvSpPr>
          <p:cNvPr id="101" name="Rectangle 17"/>
          <p:cNvSpPr>
            <a:spLocks noChangeArrowheads="1"/>
          </p:cNvSpPr>
          <p:nvPr/>
        </p:nvSpPr>
        <p:spPr bwMode="auto">
          <a:xfrm>
            <a:off x="1928813" y="4000500"/>
            <a:ext cx="267811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executives face increased pressure to release apps</a:t>
            </a:r>
            <a:br>
              <a:rPr lang="en-US" altLang="en-US" sz="1600">
                <a:solidFill>
                  <a:schemeClr val="bg1"/>
                </a:solidFill>
                <a:ea typeface="Calibri" pitchFamily="34" charset="0"/>
                <a:cs typeface="Calibri" pitchFamily="34" charset="0"/>
              </a:rPr>
            </a:br>
            <a:r>
              <a:rPr lang="en-US" altLang="en-US" sz="1600">
                <a:solidFill>
                  <a:schemeClr val="bg1"/>
                </a:solidFill>
                <a:ea typeface="Calibri" pitchFamily="34" charset="0"/>
                <a:cs typeface="Calibri" pitchFamily="34" charset="0"/>
              </a:rPr>
              <a:t>more quickly</a:t>
            </a:r>
          </a:p>
        </p:txBody>
      </p:sp>
    </p:spTree>
    <p:extLst>
      <p:ext uri="{BB962C8B-B14F-4D97-AF65-F5344CB8AC3E}">
        <p14:creationId xmlns:p14="http://schemas.microsoft.com/office/powerpoint/2010/main" val="3302538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8785" y="152484"/>
            <a:ext cx="8229600" cy="1091353"/>
          </a:xfrm>
        </p:spPr>
        <p:txBody>
          <a:bodyPr/>
          <a:lstStyle/>
          <a:p>
            <a:r>
              <a:rPr lang="en-US" dirty="0"/>
              <a:t> Map the Verizon solution with the SDLC</a:t>
            </a:r>
          </a:p>
        </p:txBody>
      </p:sp>
      <p:grpSp>
        <p:nvGrpSpPr>
          <p:cNvPr id="3" name="Group 2"/>
          <p:cNvGrpSpPr/>
          <p:nvPr/>
        </p:nvGrpSpPr>
        <p:grpSpPr>
          <a:xfrm>
            <a:off x="1277120" y="3960830"/>
            <a:ext cx="377392" cy="448901"/>
            <a:chOff x="2107491" y="2504048"/>
            <a:chExt cx="377392" cy="336676"/>
          </a:xfrm>
        </p:grpSpPr>
        <p:sp>
          <p:nvSpPr>
            <p:cNvPr id="4" name="Rounded Rectangle 3"/>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5" name="Group 4"/>
            <p:cNvGrpSpPr/>
            <p:nvPr/>
          </p:nvGrpSpPr>
          <p:grpSpPr>
            <a:xfrm>
              <a:off x="2139255" y="2562511"/>
              <a:ext cx="314998" cy="216115"/>
              <a:chOff x="8358627" y="1279038"/>
              <a:chExt cx="866716" cy="594642"/>
            </a:xfrm>
          </p:grpSpPr>
          <p:pic>
            <p:nvPicPr>
              <p:cNvPr id="6"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 name="Group 7"/>
          <p:cNvGrpSpPr/>
          <p:nvPr/>
        </p:nvGrpSpPr>
        <p:grpSpPr>
          <a:xfrm>
            <a:off x="844834" y="3664698"/>
            <a:ext cx="377392" cy="448901"/>
            <a:chOff x="894650" y="3207116"/>
            <a:chExt cx="377392" cy="336676"/>
          </a:xfrm>
          <a:solidFill>
            <a:schemeClr val="bg1"/>
          </a:solidFill>
        </p:grpSpPr>
        <p:sp>
          <p:nvSpPr>
            <p:cNvPr id="9" name="Rounded Rectangle 8"/>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0" name="Picture 9"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11" name="Group 10"/>
          <p:cNvGrpSpPr/>
          <p:nvPr/>
        </p:nvGrpSpPr>
        <p:grpSpPr>
          <a:xfrm>
            <a:off x="1331708" y="5350493"/>
            <a:ext cx="6171764" cy="276223"/>
            <a:chOff x="1343771" y="3908689"/>
            <a:chExt cx="6171764" cy="207167"/>
          </a:xfrm>
        </p:grpSpPr>
        <p:cxnSp>
          <p:nvCxnSpPr>
            <p:cNvPr id="12" name="Straight Arrow Connector 11"/>
            <p:cNvCxnSpPr>
              <a:stCxn id="24" idx="3"/>
            </p:cNvCxnSpPr>
            <p:nvPr/>
          </p:nvCxnSpPr>
          <p:spPr>
            <a:xfrm flipV="1">
              <a:off x="1343771" y="4053098"/>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a:cs typeface="Arial Unicode MS" pitchFamily="34" charset="-128"/>
                </a:rPr>
                <a:t>release alert &amp; details</a:t>
              </a:r>
              <a:endParaRPr kumimoji="0" lang="en-US" sz="900" b="0" i="0" u="none" strike="noStrike" kern="0" cap="none" spc="0" normalizeH="0" baseline="0" noProof="0" dirty="0">
                <a:ln>
                  <a:noFill/>
                </a:ln>
                <a:effectLst/>
                <a:uLnTx/>
                <a:uFillTx/>
                <a:cs typeface="Arial Unicode MS" pitchFamily="34" charset="-128"/>
              </a:endParaRPr>
            </a:p>
          </p:txBody>
        </p:sp>
      </p:gr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59" y="1928993"/>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775093" y="607425"/>
            <a:ext cx="236819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67952" y="712400"/>
            <a:ext cx="2363985" cy="461665"/>
          </a:xfrm>
          <a:prstGeom prst="rect">
            <a:avLst/>
          </a:prstGeom>
        </p:spPr>
        <p:txBody>
          <a:bodyPr wrap="square">
            <a:spAutoFit/>
          </a:bodyPr>
          <a:lstStyle/>
          <a:p>
            <a:pPr algn="ctr">
              <a:lnSpc>
                <a:spcPct val="75000"/>
              </a:lnSpc>
            </a:pPr>
            <a:r>
              <a:rPr lang="en-US" sz="1600" kern="0" dirty="0">
                <a:solidFill>
                  <a:srgbClr val="FFFFFF"/>
                </a:solidFill>
                <a:effectLst>
                  <a:outerShdw blurRad="50800" dist="38100" dir="2700000" algn="tl" rotWithShape="0">
                    <a:prstClr val="black">
                      <a:alpha val="40000"/>
                    </a:prstClr>
                  </a:outerShdw>
                </a:effectLst>
              </a:rPr>
              <a:t>Integrate Verizon’s Solutions  </a:t>
            </a:r>
          </a:p>
        </p:txBody>
      </p:sp>
      <p:sp>
        <p:nvSpPr>
          <p:cNvPr id="17" name="Rectangle 16"/>
          <p:cNvSpPr/>
          <p:nvPr/>
        </p:nvSpPr>
        <p:spPr>
          <a:xfrm>
            <a:off x="4346662"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46662" y="679570"/>
            <a:ext cx="2367005" cy="510909"/>
          </a:xfrm>
          <a:prstGeom prst="rect">
            <a:avLst/>
          </a:prstGeom>
        </p:spPr>
        <p:txBody>
          <a:bodyPr wrap="square" lIns="0" rIns="0">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Automate application deployment &amp; promotion</a:t>
            </a:r>
          </a:p>
        </p:txBody>
      </p:sp>
      <p:sp>
        <p:nvSpPr>
          <p:cNvPr id="19" name="Rectangle 18"/>
          <p:cNvSpPr/>
          <p:nvPr/>
        </p:nvSpPr>
        <p:spPr>
          <a:xfrm>
            <a:off x="1921565"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2464104" y="4553913"/>
            <a:ext cx="2041315" cy="907039"/>
            <a:chOff x="573545" y="2774461"/>
            <a:chExt cx="8006156" cy="981014"/>
          </a:xfrm>
          <a:solidFill>
            <a:schemeClr val="accent3">
              <a:lumMod val="50000"/>
            </a:schemeClr>
          </a:solidFill>
        </p:grpSpPr>
        <p:sp>
          <p:nvSpPr>
            <p:cNvPr id="21" name="Rectangle 20"/>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a:solidFill>
                    <a:srgbClr val="FFFFFF"/>
                  </a:solidFill>
                  <a:cs typeface="Calibri" pitchFamily="34" charset="0"/>
                </a:rPr>
                <a:t>QA/Test</a:t>
              </a:r>
            </a:p>
          </p:txBody>
        </p:sp>
        <p:sp>
          <p:nvSpPr>
            <p:cNvPr id="22" name="Trapezoid 2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3" name="Group 22"/>
          <p:cNvGrpSpPr/>
          <p:nvPr/>
        </p:nvGrpSpPr>
        <p:grpSpPr>
          <a:xfrm>
            <a:off x="201570" y="4553913"/>
            <a:ext cx="2041315" cy="907039"/>
            <a:chOff x="573545" y="2774461"/>
            <a:chExt cx="8006156" cy="981014"/>
          </a:xfrm>
          <a:solidFill>
            <a:schemeClr val="accent3">
              <a:lumMod val="50000"/>
            </a:schemeClr>
          </a:solidFill>
        </p:grpSpPr>
        <p:sp>
          <p:nvSpPr>
            <p:cNvPr id="24" name="Rectangle 23"/>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a:solidFill>
                    <a:srgbClr val="FFFFFF"/>
                  </a:solidFill>
                  <a:cs typeface="Calibri" pitchFamily="34" charset="0"/>
                </a:rPr>
                <a:t>DEV</a:t>
              </a:r>
            </a:p>
          </p:txBody>
        </p:sp>
        <p:sp>
          <p:nvSpPr>
            <p:cNvPr id="25" name="Trapezoid 24"/>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6" name="Group 25"/>
          <p:cNvGrpSpPr/>
          <p:nvPr/>
        </p:nvGrpSpPr>
        <p:grpSpPr>
          <a:xfrm>
            <a:off x="6989171" y="4553905"/>
            <a:ext cx="2041315" cy="934698"/>
            <a:chOff x="573545" y="2774461"/>
            <a:chExt cx="8006156" cy="1010932"/>
          </a:xfrm>
          <a:solidFill>
            <a:schemeClr val="accent3">
              <a:lumMod val="50000"/>
            </a:schemeClr>
          </a:solidFill>
        </p:grpSpPr>
        <p:sp>
          <p:nvSpPr>
            <p:cNvPr id="27" name="Rectangle 26"/>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a:solidFill>
                    <a:srgbClr val="FFFFFF"/>
                  </a:solidFill>
                  <a:cs typeface="Calibri" pitchFamily="34" charset="0"/>
                </a:rPr>
                <a:t>PRODUCTION</a:t>
              </a:r>
            </a:p>
          </p:txBody>
        </p:sp>
        <p:sp>
          <p:nvSpPr>
            <p:cNvPr id="28" name="Trapezoid 27"/>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9" name="Group 28"/>
          <p:cNvGrpSpPr/>
          <p:nvPr/>
        </p:nvGrpSpPr>
        <p:grpSpPr>
          <a:xfrm>
            <a:off x="4726638" y="4553913"/>
            <a:ext cx="2041315" cy="907039"/>
            <a:chOff x="573545" y="2774461"/>
            <a:chExt cx="8006156" cy="981014"/>
          </a:xfrm>
          <a:solidFill>
            <a:schemeClr val="accent3">
              <a:lumMod val="50000"/>
            </a:schemeClr>
          </a:solidFill>
        </p:grpSpPr>
        <p:sp>
          <p:nvSpPr>
            <p:cNvPr id="30" name="Rectangle 29"/>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a:solidFill>
                    <a:srgbClr val="FFFFFF"/>
                  </a:solidFill>
                  <a:cs typeface="Calibri" pitchFamily="34" charset="0"/>
                </a:rPr>
                <a:t>PRE-PROD</a:t>
              </a:r>
            </a:p>
          </p:txBody>
        </p:sp>
        <p:sp>
          <p:nvSpPr>
            <p:cNvPr id="31" name="Trapezoid 30"/>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32" name="Group 31"/>
          <p:cNvGrpSpPr/>
          <p:nvPr/>
        </p:nvGrpSpPr>
        <p:grpSpPr>
          <a:xfrm>
            <a:off x="8233257" y="3574603"/>
            <a:ext cx="589566" cy="686505"/>
            <a:chOff x="8434271" y="2733514"/>
            <a:chExt cx="589566" cy="514879"/>
          </a:xfrm>
        </p:grpSpPr>
        <p:pic>
          <p:nvPicPr>
            <p:cNvPr id="33" name="Picture 32" descr="Thought_Leadership_2_customer_experience_v1.eps"/>
            <p:cNvPicPr>
              <a:picLocks noChangeAspect="1"/>
            </p:cNvPicPr>
            <p:nvPr/>
          </p:nvPicPr>
          <p:blipFill rotWithShape="1">
            <a:blip r:embed="rId6">
              <a:lum bright="70000" contrast="-70000"/>
            </a:blip>
            <a:srcRect l="29565" t="44740" r="23313"/>
            <a:stretch/>
          </p:blipFill>
          <p:spPr>
            <a:xfrm>
              <a:off x="8593882" y="2929086"/>
              <a:ext cx="271345" cy="319307"/>
            </a:xfrm>
            <a:prstGeom prst="rect">
              <a:avLst/>
            </a:prstGeom>
          </p:spPr>
        </p:pic>
        <p:sp>
          <p:nvSpPr>
            <p:cNvPr id="34" name="Rounded Rectangle 33"/>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Customer</a:t>
              </a:r>
            </a:p>
            <a:p>
              <a:pPr algn="ctr">
                <a:lnSpc>
                  <a:spcPct val="70000"/>
                </a:lnSpc>
              </a:pPr>
              <a:r>
                <a:rPr lang="en-US" sz="1000" dirty="0">
                  <a:solidFill>
                    <a:schemeClr val="bg1"/>
                  </a:solidFill>
                  <a:cs typeface="Arial" pitchFamily="34" charset="0"/>
                </a:rPr>
                <a:t>Experience</a:t>
              </a:r>
            </a:p>
          </p:txBody>
        </p:sp>
      </p:grpSp>
      <p:grpSp>
        <p:nvGrpSpPr>
          <p:cNvPr id="35" name="Group 34"/>
          <p:cNvGrpSpPr/>
          <p:nvPr/>
        </p:nvGrpSpPr>
        <p:grpSpPr>
          <a:xfrm>
            <a:off x="7335277" y="4559387"/>
            <a:ext cx="796878" cy="163177"/>
            <a:chOff x="5832095" y="3227901"/>
            <a:chExt cx="796878" cy="122383"/>
          </a:xfrm>
        </p:grpSpPr>
        <p:pic>
          <p:nvPicPr>
            <p:cNvPr id="36" name="Picture 3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37" name="Rounded Rectangle 36"/>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PROVISION</a:t>
              </a:r>
            </a:p>
          </p:txBody>
        </p:sp>
      </p:grpSp>
      <p:grpSp>
        <p:nvGrpSpPr>
          <p:cNvPr id="38" name="Group 37"/>
          <p:cNvGrpSpPr/>
          <p:nvPr/>
        </p:nvGrpSpPr>
        <p:grpSpPr>
          <a:xfrm>
            <a:off x="544412" y="4555360"/>
            <a:ext cx="643771" cy="163179"/>
            <a:chOff x="601600" y="3224882"/>
            <a:chExt cx="643771" cy="122384"/>
          </a:xfrm>
        </p:grpSpPr>
        <p:pic>
          <p:nvPicPr>
            <p:cNvPr id="39" name="Picture 3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40" name="Rounded Rectangle 39"/>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REP</a:t>
              </a:r>
              <a:r>
                <a:rPr lang="en-US" sz="1000" dirty="0">
                  <a:solidFill>
                    <a:schemeClr val="bg1"/>
                  </a:solidFill>
                  <a:cs typeface="Arial" pitchFamily="34" charset="0"/>
                </a:rPr>
                <a:t> MGR</a:t>
              </a:r>
            </a:p>
          </p:txBody>
        </p:sp>
      </p:grpSp>
      <p:grpSp>
        <p:nvGrpSpPr>
          <p:cNvPr id="41" name="Group 40"/>
          <p:cNvGrpSpPr/>
          <p:nvPr/>
        </p:nvGrpSpPr>
        <p:grpSpPr>
          <a:xfrm>
            <a:off x="1198385" y="4551651"/>
            <a:ext cx="403581" cy="178645"/>
            <a:chOff x="995839" y="3227901"/>
            <a:chExt cx="403581" cy="133984"/>
          </a:xfrm>
        </p:grpSpPr>
        <p:pic>
          <p:nvPicPr>
            <p:cNvPr id="42" name="Picture 4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43" name="Rounded Rectangle 42"/>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SCM</a:t>
              </a:r>
            </a:p>
          </p:txBody>
        </p:sp>
      </p:grpSp>
      <p:grpSp>
        <p:nvGrpSpPr>
          <p:cNvPr id="44" name="Group 43"/>
          <p:cNvGrpSpPr/>
          <p:nvPr/>
        </p:nvGrpSpPr>
        <p:grpSpPr>
          <a:xfrm>
            <a:off x="1634803" y="4559387"/>
            <a:ext cx="288880" cy="163177"/>
            <a:chOff x="1432258" y="3227901"/>
            <a:chExt cx="288880" cy="122383"/>
          </a:xfrm>
        </p:grpSpPr>
        <p:pic>
          <p:nvPicPr>
            <p:cNvPr id="45" name="Picture 4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46" name="Rounded Rectangle 45"/>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CI</a:t>
              </a:r>
            </a:p>
          </p:txBody>
        </p:sp>
      </p:grpSp>
      <p:grpSp>
        <p:nvGrpSpPr>
          <p:cNvPr id="47" name="Group 46"/>
          <p:cNvGrpSpPr/>
          <p:nvPr/>
        </p:nvGrpSpPr>
        <p:grpSpPr>
          <a:xfrm>
            <a:off x="3728567" y="4549713"/>
            <a:ext cx="433732" cy="182524"/>
            <a:chOff x="2863104" y="3227901"/>
            <a:chExt cx="433732" cy="136893"/>
          </a:xfrm>
        </p:grpSpPr>
        <p:pic>
          <p:nvPicPr>
            <p:cNvPr id="48" name="Picture 4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49" name="Rounded Rectangle 48"/>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TEST</a:t>
              </a:r>
            </a:p>
          </p:txBody>
        </p:sp>
      </p:grpSp>
      <p:grpSp>
        <p:nvGrpSpPr>
          <p:cNvPr id="50" name="Group 49"/>
          <p:cNvGrpSpPr/>
          <p:nvPr/>
        </p:nvGrpSpPr>
        <p:grpSpPr>
          <a:xfrm>
            <a:off x="2731138" y="4559387"/>
            <a:ext cx="903920" cy="163177"/>
            <a:chOff x="3318988" y="3227901"/>
            <a:chExt cx="779009" cy="122383"/>
          </a:xfrm>
        </p:grpSpPr>
        <p:pic>
          <p:nvPicPr>
            <p:cNvPr id="51" name="Picture 50"/>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52" name="Rounded Rectangle 51"/>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CONTAINER</a:t>
              </a:r>
            </a:p>
          </p:txBody>
        </p:sp>
      </p:grpSp>
      <p:grpSp>
        <p:nvGrpSpPr>
          <p:cNvPr id="53" name="Group 52"/>
          <p:cNvGrpSpPr/>
          <p:nvPr/>
        </p:nvGrpSpPr>
        <p:grpSpPr>
          <a:xfrm>
            <a:off x="4858253" y="4559387"/>
            <a:ext cx="854200" cy="163177"/>
            <a:chOff x="5175432" y="3227901"/>
            <a:chExt cx="575532" cy="122383"/>
          </a:xfrm>
        </p:grpSpPr>
        <p:pic>
          <p:nvPicPr>
            <p:cNvPr id="54" name="Picture 5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55" name="Rounded Rectangle 54"/>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CONFIG</a:t>
              </a:r>
            </a:p>
          </p:txBody>
        </p:sp>
      </p:grpSp>
      <p:grpSp>
        <p:nvGrpSpPr>
          <p:cNvPr id="56" name="Group 55"/>
          <p:cNvGrpSpPr/>
          <p:nvPr/>
        </p:nvGrpSpPr>
        <p:grpSpPr>
          <a:xfrm>
            <a:off x="5793585" y="4559387"/>
            <a:ext cx="558141" cy="163177"/>
            <a:chOff x="5832095" y="3227901"/>
            <a:chExt cx="558141" cy="122383"/>
          </a:xfrm>
        </p:grpSpPr>
        <p:pic>
          <p:nvPicPr>
            <p:cNvPr id="57" name="Picture 5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58" name="Rounded Rectangle 57"/>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rgbClr val="FF0000"/>
                  </a:solidFill>
                  <a:cs typeface="Arial" pitchFamily="34" charset="0"/>
                </a:rPr>
                <a:t>CLOUD</a:t>
              </a:r>
            </a:p>
          </p:txBody>
        </p:sp>
      </p:grpSp>
      <p:grpSp>
        <p:nvGrpSpPr>
          <p:cNvPr id="59" name="Group 58"/>
          <p:cNvGrpSpPr/>
          <p:nvPr/>
        </p:nvGrpSpPr>
        <p:grpSpPr>
          <a:xfrm>
            <a:off x="520591" y="4832228"/>
            <a:ext cx="7153482" cy="255321"/>
            <a:chOff x="513246" y="3210938"/>
            <a:chExt cx="7787991" cy="315204"/>
          </a:xfrm>
        </p:grpSpPr>
        <p:cxnSp>
          <p:nvCxnSpPr>
            <p:cNvPr id="60" name="Straight Arrow Connector 59"/>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3524345" y="4088036"/>
            <a:ext cx="530404" cy="333211"/>
            <a:chOff x="6334014" y="3225841"/>
            <a:chExt cx="530404" cy="249908"/>
          </a:xfrm>
        </p:grpSpPr>
        <p:sp>
          <p:nvSpPr>
            <p:cNvPr id="63" name="Rounded Rectangle 62"/>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64" name="Picture 6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65" name="Group 64"/>
          <p:cNvGrpSpPr/>
          <p:nvPr/>
        </p:nvGrpSpPr>
        <p:grpSpPr>
          <a:xfrm>
            <a:off x="4097332" y="3986743"/>
            <a:ext cx="377392" cy="448901"/>
            <a:chOff x="5770222" y="3186593"/>
            <a:chExt cx="377392" cy="336676"/>
          </a:xfrm>
        </p:grpSpPr>
        <p:sp>
          <p:nvSpPr>
            <p:cNvPr id="66" name="Rounded Rectangle 65"/>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67" name="Picture 6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8" name="Group 67"/>
          <p:cNvGrpSpPr/>
          <p:nvPr/>
        </p:nvGrpSpPr>
        <p:grpSpPr>
          <a:xfrm>
            <a:off x="5079257" y="3967683"/>
            <a:ext cx="377392" cy="448901"/>
            <a:chOff x="3719276" y="3180584"/>
            <a:chExt cx="377392" cy="336676"/>
          </a:xfrm>
          <a:solidFill>
            <a:schemeClr val="bg1"/>
          </a:solidFill>
        </p:grpSpPr>
        <p:sp>
          <p:nvSpPr>
            <p:cNvPr id="69" name="Rounded Rectangle 68"/>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70"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71" name="Group 70"/>
          <p:cNvGrpSpPr/>
          <p:nvPr/>
        </p:nvGrpSpPr>
        <p:grpSpPr>
          <a:xfrm>
            <a:off x="1695783" y="3959702"/>
            <a:ext cx="377392" cy="448901"/>
            <a:chOff x="1383585" y="3218296"/>
            <a:chExt cx="377392" cy="336676"/>
          </a:xfrm>
        </p:grpSpPr>
        <p:sp>
          <p:nvSpPr>
            <p:cNvPr id="72" name="Rounded Rectangle 71"/>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73"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4" name="Group 73"/>
          <p:cNvGrpSpPr/>
          <p:nvPr/>
        </p:nvGrpSpPr>
        <p:grpSpPr>
          <a:xfrm>
            <a:off x="646451" y="4162761"/>
            <a:ext cx="591227" cy="239357"/>
            <a:chOff x="1768299" y="3375454"/>
            <a:chExt cx="591227" cy="179518"/>
          </a:xfrm>
        </p:grpSpPr>
        <p:sp>
          <p:nvSpPr>
            <p:cNvPr id="75" name="Rounded Rectangle 74"/>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76" name="Picture 7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77" name="Group 76"/>
          <p:cNvGrpSpPr/>
          <p:nvPr/>
        </p:nvGrpSpPr>
        <p:grpSpPr>
          <a:xfrm>
            <a:off x="5527388" y="4177227"/>
            <a:ext cx="534252" cy="239357"/>
            <a:chOff x="5030970" y="3271565"/>
            <a:chExt cx="534252" cy="179518"/>
          </a:xfrm>
        </p:grpSpPr>
        <p:sp>
          <p:nvSpPr>
            <p:cNvPr id="78" name="Rounded Rectangle 77"/>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79"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0" name="Group 79"/>
          <p:cNvGrpSpPr/>
          <p:nvPr/>
        </p:nvGrpSpPr>
        <p:grpSpPr>
          <a:xfrm>
            <a:off x="7064191" y="4177227"/>
            <a:ext cx="534252" cy="239357"/>
            <a:chOff x="4491712" y="3127124"/>
            <a:chExt cx="534252" cy="179518"/>
          </a:xfrm>
        </p:grpSpPr>
        <p:sp>
          <p:nvSpPr>
            <p:cNvPr id="81" name="Rounded Rectangle 80"/>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82" name="Picture 81"/>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83" name="Group 82"/>
          <p:cNvGrpSpPr/>
          <p:nvPr/>
        </p:nvGrpSpPr>
        <p:grpSpPr>
          <a:xfrm>
            <a:off x="2110395" y="4080216"/>
            <a:ext cx="707416" cy="333211"/>
            <a:chOff x="2028010" y="3109785"/>
            <a:chExt cx="707416" cy="249908"/>
          </a:xfrm>
          <a:solidFill>
            <a:schemeClr val="bg1"/>
          </a:solidFill>
        </p:grpSpPr>
        <p:sp>
          <p:nvSpPr>
            <p:cNvPr id="84" name="Rounded Rectangle 83"/>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0000"/>
                </a:solidFill>
                <a:latin typeface="Calibri"/>
                <a:cs typeface="Arial Unicode MS" pitchFamily="34" charset="-128"/>
              </a:endParaRPr>
            </a:p>
          </p:txBody>
        </p:sp>
        <p:pic>
          <p:nvPicPr>
            <p:cNvPr id="85"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86" name="Group 85"/>
          <p:cNvGrpSpPr/>
          <p:nvPr/>
        </p:nvGrpSpPr>
        <p:grpSpPr>
          <a:xfrm>
            <a:off x="2856047" y="4166089"/>
            <a:ext cx="622952" cy="239357"/>
            <a:chOff x="3575563" y="172209"/>
            <a:chExt cx="622952" cy="179518"/>
          </a:xfrm>
          <a:solidFill>
            <a:schemeClr val="bg1"/>
          </a:solidFill>
        </p:grpSpPr>
        <p:sp>
          <p:nvSpPr>
            <p:cNvPr id="87" name="Rounded Rectangle 86"/>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88"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89" name="Group 88"/>
          <p:cNvGrpSpPr/>
          <p:nvPr/>
        </p:nvGrpSpPr>
        <p:grpSpPr>
          <a:xfrm>
            <a:off x="6119680" y="4177227"/>
            <a:ext cx="692667" cy="239357"/>
            <a:chOff x="3715082" y="324609"/>
            <a:chExt cx="692667" cy="179518"/>
          </a:xfrm>
        </p:grpSpPr>
        <p:sp>
          <p:nvSpPr>
            <p:cNvPr id="90" name="Rounded Rectangle 89"/>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91"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118086" y="2999720"/>
            <a:ext cx="853334" cy="1522179"/>
            <a:chOff x="130149" y="2266978"/>
            <a:chExt cx="853334" cy="1141634"/>
          </a:xfrm>
          <a:solidFill>
            <a:schemeClr val="accent3">
              <a:lumMod val="60000"/>
              <a:lumOff val="40000"/>
            </a:schemeClr>
          </a:solidFill>
        </p:grpSpPr>
        <p:sp>
          <p:nvSpPr>
            <p:cNvPr id="93" name="Rounded Rectangle 92"/>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94" name="Rounded Rectangle 93"/>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95" name="Straight Arrow Connector 94"/>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97" name="Group 96"/>
          <p:cNvGrpSpPr/>
          <p:nvPr/>
        </p:nvGrpSpPr>
        <p:grpSpPr>
          <a:xfrm>
            <a:off x="280138" y="3975679"/>
            <a:ext cx="1691517" cy="1154900"/>
            <a:chOff x="292201" y="2998945"/>
            <a:chExt cx="1691517" cy="866175"/>
          </a:xfrm>
          <a:solidFill>
            <a:schemeClr val="accent3">
              <a:lumMod val="60000"/>
              <a:lumOff val="40000"/>
            </a:schemeClr>
          </a:solidFill>
        </p:grpSpPr>
        <p:cxnSp>
          <p:nvCxnSpPr>
            <p:cNvPr id="98" name="Elbow Connector 97"/>
            <p:cNvCxnSpPr>
              <a:stCxn id="94" idx="2"/>
              <a:endCxn id="101" idx="1"/>
            </p:cNvCxnSpPr>
            <p:nvPr/>
          </p:nvCxnSpPr>
          <p:spPr>
            <a:xfrm rot="16200000" flipH="1">
              <a:off x="520206" y="2770940"/>
              <a:ext cx="739943" cy="1195954"/>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9" name="Rounded Rectangle 98"/>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00" name="Rounded Rectangle 99"/>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01" name="Rounded Rectangle 100"/>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02" name="Group 101"/>
          <p:cNvGrpSpPr/>
          <p:nvPr/>
        </p:nvGrpSpPr>
        <p:grpSpPr>
          <a:xfrm>
            <a:off x="1975990" y="4793958"/>
            <a:ext cx="2341693" cy="336619"/>
            <a:chOff x="1871034" y="3612656"/>
            <a:chExt cx="2341693" cy="252464"/>
          </a:xfrm>
          <a:solidFill>
            <a:schemeClr val="accent3">
              <a:lumMod val="60000"/>
              <a:lumOff val="40000"/>
            </a:schemeClr>
          </a:solidFill>
        </p:grpSpPr>
        <p:cxnSp>
          <p:nvCxnSpPr>
            <p:cNvPr id="103" name="Straight Connector 102"/>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4" name="Rounded Rectangle 103"/>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05" name="Rounded Rectangle 104"/>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106" name="Rounded Rectangle 105"/>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107" name="Group 106"/>
          <p:cNvGrpSpPr/>
          <p:nvPr/>
        </p:nvGrpSpPr>
        <p:grpSpPr>
          <a:xfrm>
            <a:off x="4317683" y="4793958"/>
            <a:ext cx="2186327" cy="336619"/>
            <a:chOff x="4329745" y="3612656"/>
            <a:chExt cx="2186327" cy="252464"/>
          </a:xfrm>
          <a:solidFill>
            <a:schemeClr val="accent3">
              <a:lumMod val="60000"/>
              <a:lumOff val="40000"/>
            </a:schemeClr>
          </a:solidFill>
        </p:grpSpPr>
        <p:cxnSp>
          <p:nvCxnSpPr>
            <p:cNvPr id="108" name="Straight Connector 107"/>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9" name="Rounded Rectangle 108"/>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110" name="Rounded Rectangle 109"/>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111" name="Group 110"/>
          <p:cNvGrpSpPr/>
          <p:nvPr/>
        </p:nvGrpSpPr>
        <p:grpSpPr>
          <a:xfrm>
            <a:off x="6412572" y="4416050"/>
            <a:ext cx="2119767" cy="714532"/>
            <a:chOff x="6424635" y="3329222"/>
            <a:chExt cx="2119767" cy="535898"/>
          </a:xfrm>
          <a:solidFill>
            <a:schemeClr val="accent3">
              <a:lumMod val="60000"/>
              <a:lumOff val="40000"/>
            </a:schemeClr>
          </a:solidFill>
        </p:grpSpPr>
        <p:sp>
          <p:nvSpPr>
            <p:cNvPr id="112" name="Rounded Rectangle 111"/>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113" name="Straight Connector 112"/>
            <p:cNvCxnSpPr>
              <a:stCxn id="109" idx="3"/>
              <a:endCxn id="112" idx="1"/>
            </p:cNvCxnSpPr>
            <p:nvPr/>
          </p:nvCxnSpPr>
          <p:spPr>
            <a:xfrm>
              <a:off x="6424635" y="3329222"/>
              <a:ext cx="1384058" cy="40966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6649282" y="4644141"/>
            <a:ext cx="459435" cy="614745"/>
            <a:chOff x="2514600" y="2209801"/>
            <a:chExt cx="2287446" cy="2295531"/>
          </a:xfrm>
          <a:solidFill>
            <a:srgbClr val="FFFFFF">
              <a:alpha val="60000"/>
            </a:srgbClr>
          </a:solidFill>
        </p:grpSpPr>
        <p:sp>
          <p:nvSpPr>
            <p:cNvPr id="115" name="Circular Arrow 11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6" name="Circular Arrow 11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7" name="Circular Arrow 11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8" name="Circular Arrow 11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19" name="Group 118"/>
          <p:cNvGrpSpPr/>
          <p:nvPr/>
        </p:nvGrpSpPr>
        <p:grpSpPr>
          <a:xfrm>
            <a:off x="6755776" y="4786634"/>
            <a:ext cx="246447" cy="329757"/>
            <a:chOff x="2107397" y="914400"/>
            <a:chExt cx="1645842" cy="1651659"/>
          </a:xfrm>
          <a:solidFill>
            <a:srgbClr val="FFFFFF">
              <a:alpha val="60000"/>
            </a:srgbClr>
          </a:solidFill>
        </p:grpSpPr>
        <p:sp>
          <p:nvSpPr>
            <p:cNvPr id="120" name="Circular Arrow 11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1" name="Circular Arrow 12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2" name="Circular Arrow 12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3" name="Circular Arrow 12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4" name="Group 123"/>
          <p:cNvGrpSpPr/>
          <p:nvPr/>
        </p:nvGrpSpPr>
        <p:grpSpPr>
          <a:xfrm>
            <a:off x="4384558" y="4638363"/>
            <a:ext cx="459435" cy="614745"/>
            <a:chOff x="2514600" y="2209801"/>
            <a:chExt cx="2287446" cy="2295531"/>
          </a:xfrm>
          <a:solidFill>
            <a:srgbClr val="FFFFFF">
              <a:alpha val="60000"/>
            </a:srgbClr>
          </a:solidFill>
        </p:grpSpPr>
        <p:sp>
          <p:nvSpPr>
            <p:cNvPr id="125" name="Circular Arrow 12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6" name="Circular Arrow 12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7" name="Circular Arrow 12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8" name="Circular Arrow 12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9" name="Group 128"/>
          <p:cNvGrpSpPr/>
          <p:nvPr/>
        </p:nvGrpSpPr>
        <p:grpSpPr>
          <a:xfrm>
            <a:off x="4491052" y="4780855"/>
            <a:ext cx="246447" cy="329757"/>
            <a:chOff x="2107397" y="914400"/>
            <a:chExt cx="1645842" cy="1651659"/>
          </a:xfrm>
          <a:solidFill>
            <a:srgbClr val="FFFFFF">
              <a:alpha val="60000"/>
            </a:srgbClr>
          </a:solidFill>
        </p:grpSpPr>
        <p:sp>
          <p:nvSpPr>
            <p:cNvPr id="130" name="Circular Arrow 12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1" name="Circular Arrow 13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2" name="Circular Arrow 13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3" name="Circular Arrow 13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4" name="Group 133"/>
          <p:cNvGrpSpPr/>
          <p:nvPr/>
        </p:nvGrpSpPr>
        <p:grpSpPr>
          <a:xfrm>
            <a:off x="2119880" y="4644141"/>
            <a:ext cx="459435" cy="614745"/>
            <a:chOff x="2514600" y="2209801"/>
            <a:chExt cx="2287446" cy="2295531"/>
          </a:xfrm>
          <a:solidFill>
            <a:srgbClr val="FFFFFF">
              <a:alpha val="60000"/>
            </a:srgbClr>
          </a:solidFill>
        </p:grpSpPr>
        <p:sp>
          <p:nvSpPr>
            <p:cNvPr id="135" name="Circular Arrow 13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6" name="Circular Arrow 13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7" name="Circular Arrow 13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8" name="Circular Arrow 13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9" name="Group 138"/>
          <p:cNvGrpSpPr/>
          <p:nvPr/>
        </p:nvGrpSpPr>
        <p:grpSpPr>
          <a:xfrm>
            <a:off x="2226374" y="4786634"/>
            <a:ext cx="246447" cy="329757"/>
            <a:chOff x="2107397" y="914400"/>
            <a:chExt cx="1645842" cy="1651659"/>
          </a:xfrm>
          <a:solidFill>
            <a:srgbClr val="FFFFFF">
              <a:alpha val="60000"/>
            </a:srgbClr>
          </a:solidFill>
        </p:grpSpPr>
        <p:sp>
          <p:nvSpPr>
            <p:cNvPr id="140" name="Circular Arrow 13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1" name="Circular Arrow 14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2" name="Circular Arrow 14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3" name="Circular Arrow 14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sp>
        <p:nvSpPr>
          <p:cNvPr id="144" name="Rectangle 143"/>
          <p:cNvSpPr/>
          <p:nvPr/>
        </p:nvSpPr>
        <p:spPr>
          <a:xfrm>
            <a:off x="1921565" y="679570"/>
            <a:ext cx="2367004" cy="510909"/>
          </a:xfrm>
          <a:prstGeom prst="rect">
            <a:avLst/>
          </a:prstGeom>
        </p:spPr>
        <p:txBody>
          <a:bodyPr wrap="square">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Integrate open source and 3rd party tools </a:t>
            </a:r>
            <a:endParaRPr lang="en-US" sz="700" dirty="0"/>
          </a:p>
        </p:txBody>
      </p:sp>
      <p:sp>
        <p:nvSpPr>
          <p:cNvPr id="145" name="Rectangle 144"/>
          <p:cNvSpPr/>
          <p:nvPr/>
        </p:nvSpPr>
        <p:spPr>
          <a:xfrm>
            <a:off x="-12063" y="607425"/>
            <a:ext cx="188285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346034" y="420197"/>
            <a:ext cx="1176002" cy="1199957"/>
            <a:chOff x="5624222" y="1295242"/>
            <a:chExt cx="1417740" cy="787517"/>
          </a:xfrm>
        </p:grpSpPr>
        <p:sp>
          <p:nvSpPr>
            <p:cNvPr id="147" name="Oval 146"/>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148" name="TextBox 147"/>
            <p:cNvSpPr txBox="1"/>
            <p:nvPr/>
          </p:nvSpPr>
          <p:spPr>
            <a:xfrm>
              <a:off x="5624222" y="1498447"/>
              <a:ext cx="1417739" cy="28964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Application Factory</a:t>
              </a:r>
            </a:p>
          </p:txBody>
        </p:sp>
      </p:grpSp>
      <p:grpSp>
        <p:nvGrpSpPr>
          <p:cNvPr id="149" name="Group 148"/>
          <p:cNvGrpSpPr/>
          <p:nvPr/>
        </p:nvGrpSpPr>
        <p:grpSpPr>
          <a:xfrm>
            <a:off x="8430067" y="5279700"/>
            <a:ext cx="468292" cy="216655"/>
            <a:chOff x="8404576" y="3224303"/>
            <a:chExt cx="468292" cy="162491"/>
          </a:xfrm>
        </p:grpSpPr>
        <p:sp>
          <p:nvSpPr>
            <p:cNvPr id="150" name="Rounded Rectangle 149"/>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a:ln>
                    <a:noFill/>
                  </a:ln>
                  <a:solidFill>
                    <a:schemeClr val="accent1"/>
                  </a:solidFill>
                  <a:effectLst/>
                  <a:uLnTx/>
                  <a:uFillTx/>
                  <a:ea typeface="+mn-ea"/>
                  <a:cs typeface="Arial Unicode MS" pitchFamily="34" charset="-128"/>
                </a:rPr>
                <a:t>APM</a:t>
              </a:r>
            </a:p>
          </p:txBody>
        </p:sp>
        <p:pic>
          <p:nvPicPr>
            <p:cNvPr id="151" name="Picture 150"/>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152" name="Group 151"/>
          <p:cNvGrpSpPr/>
          <p:nvPr/>
        </p:nvGrpSpPr>
        <p:grpSpPr>
          <a:xfrm>
            <a:off x="1102780" y="4914735"/>
            <a:ext cx="7469994" cy="862025"/>
            <a:chOff x="1114842" y="3581868"/>
            <a:chExt cx="7469994" cy="646518"/>
          </a:xfrm>
        </p:grpSpPr>
        <p:cxnSp>
          <p:nvCxnSpPr>
            <p:cNvPr id="153" name="Elbow Connector 152"/>
            <p:cNvCxnSpPr>
              <a:stCxn id="150" idx="2"/>
              <a:endCxn id="24" idx="2"/>
            </p:cNvCxnSpPr>
            <p:nvPr/>
          </p:nvCxnSpPr>
          <p:spPr>
            <a:xfrm rot="5400000" flipH="1">
              <a:off x="4836563" y="-139853"/>
              <a:ext cx="26552" cy="7469994"/>
            </a:xfrm>
            <a:prstGeom prst="bentConnector3">
              <a:avLst>
                <a:gd name="adj1" fmla="val -645708"/>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sp>
        <p:nvSpPr>
          <p:cNvPr id="156" name="TextBox 155"/>
          <p:cNvSpPr txBox="1"/>
          <p:nvPr/>
        </p:nvSpPr>
        <p:spPr>
          <a:xfrm>
            <a:off x="2249135" y="1815307"/>
            <a:ext cx="5332527" cy="1364693"/>
          </a:xfrm>
          <a:prstGeom prst="rect">
            <a:avLst/>
          </a:prstGeom>
          <a:noFill/>
          <a:ln>
            <a:solidFill>
              <a:schemeClr val="accent4"/>
            </a:solidFill>
          </a:ln>
        </p:spPr>
        <p:txBody>
          <a:bodyPr wrap="square" tIns="91440" bIns="91440" rtlCol="0" anchor="ctr" anchorCtr="0">
            <a:noAutofit/>
          </a:bodyPr>
          <a:lstStyle/>
          <a:p>
            <a:pPr algn="ctr">
              <a:lnSpc>
                <a:spcPct val="90000"/>
              </a:lnSpc>
            </a:pPr>
            <a:r>
              <a:rPr lang="en-US" sz="1600" dirty="0">
                <a:solidFill>
                  <a:schemeClr val="accent4"/>
                </a:solidFill>
              </a:rPr>
              <a:t>Which Verizon Solutions map to the Application Factory?</a:t>
            </a:r>
          </a:p>
          <a:p>
            <a:pPr algn="ctr">
              <a:lnSpc>
                <a:spcPct val="90000"/>
              </a:lnSpc>
            </a:pPr>
            <a:endParaRPr lang="en-US" sz="1600" dirty="0">
              <a:solidFill>
                <a:schemeClr val="accent4"/>
              </a:solidFill>
            </a:endParaRPr>
          </a:p>
          <a:p>
            <a:pPr algn="ctr">
              <a:lnSpc>
                <a:spcPct val="90000"/>
              </a:lnSpc>
            </a:pPr>
            <a:r>
              <a:rPr lang="en-US" sz="1600" dirty="0">
                <a:solidFill>
                  <a:schemeClr val="accent4"/>
                </a:solidFill>
              </a:rPr>
              <a:t>How do these Application Accelerate App Delivery, make resilient an automate the process?</a:t>
            </a:r>
          </a:p>
          <a:p>
            <a:pPr algn="ctr">
              <a:lnSpc>
                <a:spcPct val="90000"/>
              </a:lnSpc>
            </a:pPr>
            <a:endParaRPr lang="en-US" sz="1600" dirty="0">
              <a:solidFill>
                <a:schemeClr val="accent4"/>
              </a:solidFill>
            </a:endParaRPr>
          </a:p>
          <a:p>
            <a:pPr algn="ctr">
              <a:lnSpc>
                <a:spcPct val="90000"/>
              </a:lnSpc>
            </a:pPr>
            <a:r>
              <a:rPr lang="en-US" sz="1600" dirty="0">
                <a:solidFill>
                  <a:schemeClr val="accent4"/>
                </a:solidFill>
              </a:rPr>
              <a:t>ICC  -- SCI – ACTIFIO – NetApp – </a:t>
            </a:r>
            <a:r>
              <a:rPr lang="en-US" sz="1600" dirty="0" err="1">
                <a:solidFill>
                  <a:schemeClr val="accent4"/>
                </a:solidFill>
              </a:rPr>
              <a:t>IPsoft</a:t>
            </a:r>
            <a:r>
              <a:rPr lang="en-US" sz="1600" dirty="0">
                <a:solidFill>
                  <a:schemeClr val="accent4"/>
                </a:solidFill>
              </a:rPr>
              <a:t> –  What else?</a:t>
            </a:r>
          </a:p>
          <a:p>
            <a:pPr algn="ctr">
              <a:lnSpc>
                <a:spcPct val="90000"/>
              </a:lnSpc>
            </a:pPr>
            <a:endParaRPr lang="en-US" sz="1600" dirty="0">
              <a:solidFill>
                <a:schemeClr val="accent4"/>
              </a:solidFill>
            </a:endParaRPr>
          </a:p>
          <a:p>
            <a:pPr algn="ctr">
              <a:lnSpc>
                <a:spcPct val="90000"/>
              </a:lnSpc>
            </a:pPr>
            <a:endParaRPr lang="en-US" dirty="0">
              <a:solidFill>
                <a:schemeClr val="accent4"/>
              </a:solidFill>
            </a:endParaRPr>
          </a:p>
        </p:txBody>
      </p:sp>
      <p:grpSp>
        <p:nvGrpSpPr>
          <p:cNvPr id="157" name="Group 156"/>
          <p:cNvGrpSpPr/>
          <p:nvPr/>
        </p:nvGrpSpPr>
        <p:grpSpPr>
          <a:xfrm>
            <a:off x="1254922" y="3678262"/>
            <a:ext cx="405548" cy="239357"/>
            <a:chOff x="1674544" y="2654020"/>
            <a:chExt cx="405548" cy="179518"/>
          </a:xfrm>
          <a:solidFill>
            <a:schemeClr val="bg1"/>
          </a:solidFill>
        </p:grpSpPr>
        <p:sp>
          <p:nvSpPr>
            <p:cNvPr id="158" name="Rounded Rectangle 157"/>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59"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160" name="Group 159"/>
          <p:cNvGrpSpPr/>
          <p:nvPr/>
        </p:nvGrpSpPr>
        <p:grpSpPr>
          <a:xfrm>
            <a:off x="4655296" y="3967818"/>
            <a:ext cx="377392" cy="448901"/>
            <a:chOff x="4667359" y="2871683"/>
            <a:chExt cx="377392" cy="336676"/>
          </a:xfrm>
        </p:grpSpPr>
        <p:sp>
          <p:nvSpPr>
            <p:cNvPr id="161" name="Rounded Rectangle 160"/>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62"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p:cNvGrpSpPr/>
          <p:nvPr/>
        </p:nvGrpSpPr>
        <p:grpSpPr>
          <a:xfrm>
            <a:off x="4797927" y="3665961"/>
            <a:ext cx="562660" cy="239357"/>
            <a:chOff x="5539451" y="2083294"/>
            <a:chExt cx="562660" cy="179518"/>
          </a:xfrm>
          <a:solidFill>
            <a:schemeClr val="bg1"/>
          </a:solidFill>
        </p:grpSpPr>
        <p:sp>
          <p:nvSpPr>
            <p:cNvPr id="164" name="Rounded Rectangle 163"/>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65" name="Picture 16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166" name="Group 165"/>
          <p:cNvGrpSpPr/>
          <p:nvPr/>
        </p:nvGrpSpPr>
        <p:grpSpPr>
          <a:xfrm>
            <a:off x="6273774" y="3872054"/>
            <a:ext cx="616286" cy="239357"/>
            <a:chOff x="4667359" y="2165621"/>
            <a:chExt cx="616286" cy="179518"/>
          </a:xfrm>
          <a:solidFill>
            <a:schemeClr val="tx1"/>
          </a:solidFill>
        </p:grpSpPr>
        <p:sp>
          <p:nvSpPr>
            <p:cNvPr id="167" name="Rounded Rectangle 166"/>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68" name="Picture 16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169" name="AutoShape 2" descr="Image result for verizon cloud logo"/>
          <p:cNvSpPr>
            <a:spLocks noChangeAspect="1" noChangeArrowheads="1"/>
          </p:cNvSpPr>
          <p:nvPr/>
        </p:nvSpPr>
        <p:spPr bwMode="auto">
          <a:xfrm>
            <a:off x="143512" y="-55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0"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63544" y="3846086"/>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1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250"/>
                                        <p:tgtEl>
                                          <p:spTgt spid="74"/>
                                        </p:tgtEl>
                                      </p:cBhvr>
                                    </p:animEffect>
                                  </p:childTnLst>
                                </p:cTn>
                              </p:par>
                              <p:par>
                                <p:cTn id="21" presetID="10"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50"/>
                                        <p:tgtEl>
                                          <p:spTgt spid="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57"/>
                                        </p:tgtEl>
                                        <p:attrNameLst>
                                          <p:attrName>style.visibility</p:attrName>
                                        </p:attrNameLst>
                                      </p:cBhvr>
                                      <p:to>
                                        <p:strVal val="visible"/>
                                      </p:to>
                                    </p:set>
                                    <p:animEffect transition="in" filter="fade">
                                      <p:cBhvr>
                                        <p:cTn id="31" dur="250"/>
                                        <p:tgtEl>
                                          <p:spTgt spid="157"/>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250"/>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250"/>
                                        <p:tgtEl>
                                          <p:spTgt spid="83"/>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250"/>
                                        <p:tgtEl>
                                          <p:spTgt spid="62"/>
                                        </p:tgtEl>
                                      </p:cBhvr>
                                    </p:animEffect>
                                  </p:childTnLst>
                                </p:cTn>
                              </p:par>
                            </p:childTnLst>
                          </p:cTn>
                        </p:par>
                        <p:par>
                          <p:cTn id="62" fill="hold">
                            <p:stCondLst>
                              <p:cond delay="4750"/>
                            </p:stCondLst>
                            <p:childTnLst>
                              <p:par>
                                <p:cTn id="63" presetID="10" presetClass="entr" presetSubtype="0" fill="hold" nodeType="after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250"/>
                                        <p:tgtEl>
                                          <p:spTgt spid="65"/>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163"/>
                                        </p:tgtEl>
                                        <p:attrNameLst>
                                          <p:attrName>style.visibility</p:attrName>
                                        </p:attrNameLst>
                                      </p:cBhvr>
                                      <p:to>
                                        <p:strVal val="visible"/>
                                      </p:to>
                                    </p:set>
                                    <p:animEffect transition="in" filter="fade">
                                      <p:cBhvr>
                                        <p:cTn id="73" dur="250"/>
                                        <p:tgtEl>
                                          <p:spTgt spid="163"/>
                                        </p:tgtEl>
                                      </p:cBhvr>
                                    </p:animEffect>
                                  </p:childTnLst>
                                </p:cTn>
                              </p:par>
                            </p:childTnLst>
                          </p:cTn>
                        </p:par>
                        <p:par>
                          <p:cTn id="74" fill="hold">
                            <p:stCondLst>
                              <p:cond delay="5750"/>
                            </p:stCondLst>
                            <p:childTnLst>
                              <p:par>
                                <p:cTn id="75" presetID="10" presetClass="entr" presetSubtype="0" fill="hold" nodeType="after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250"/>
                                        <p:tgtEl>
                                          <p:spTgt spid="160"/>
                                        </p:tgtEl>
                                      </p:cBhvr>
                                    </p:animEffect>
                                  </p:childTnLst>
                                </p:cTn>
                              </p:par>
                            </p:childTnLst>
                          </p:cTn>
                        </p:par>
                        <p:par>
                          <p:cTn id="78" fill="hold">
                            <p:stCondLst>
                              <p:cond delay="60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250"/>
                                        <p:tgtEl>
                                          <p:spTgt spid="68"/>
                                        </p:tgtEl>
                                      </p:cBhvr>
                                    </p:animEffect>
                                  </p:childTnLst>
                                </p:cTn>
                              </p:par>
                            </p:childTnLst>
                          </p:cTn>
                        </p:par>
                        <p:par>
                          <p:cTn id="82" fill="hold">
                            <p:stCondLst>
                              <p:cond delay="6250"/>
                            </p:stCondLst>
                            <p:childTnLst>
                              <p:par>
                                <p:cTn id="83" presetID="10" presetClass="entr" presetSubtype="0" fill="hold"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par>
                          <p:cTn id="86" fill="hold">
                            <p:stCondLst>
                              <p:cond delay="6750"/>
                            </p:stCondLst>
                            <p:childTnLst>
                              <p:par>
                                <p:cTn id="87" presetID="1" presetClass="entr" presetSubtype="0" fill="hold" nodeType="afterEffect">
                                  <p:stCondLst>
                                    <p:cond delay="0"/>
                                  </p:stCondLst>
                                  <p:childTnLst>
                                    <p:set>
                                      <p:cBhvr>
                                        <p:cTn id="88" dur="1" fill="hold">
                                          <p:stCondLst>
                                            <p:cond delay="0"/>
                                          </p:stCondLst>
                                        </p:cTn>
                                        <p:tgtEl>
                                          <p:spTgt spid="170"/>
                                        </p:tgtEl>
                                        <p:attrNameLst>
                                          <p:attrName>style.visibility</p:attrName>
                                        </p:attrNameLst>
                                      </p:cBhvr>
                                      <p:to>
                                        <p:strVal val="visible"/>
                                      </p:to>
                                    </p:set>
                                  </p:childTnLst>
                                </p:cTn>
                              </p:par>
                            </p:childTnLst>
                          </p:cTn>
                        </p:par>
                        <p:par>
                          <p:cTn id="89" fill="hold">
                            <p:stCondLst>
                              <p:cond delay="6750"/>
                            </p:stCondLst>
                            <p:childTnLst>
                              <p:par>
                                <p:cTn id="90" presetID="10" presetClass="entr" presetSubtype="0" fill="hold" nodeType="afterEffect">
                                  <p:stCondLst>
                                    <p:cond delay="0"/>
                                  </p:stCondLst>
                                  <p:childTnLst>
                                    <p:set>
                                      <p:cBhvr>
                                        <p:cTn id="91" dur="1" fill="hold">
                                          <p:stCondLst>
                                            <p:cond delay="0"/>
                                          </p:stCondLst>
                                        </p:cTn>
                                        <p:tgtEl>
                                          <p:spTgt spid="166"/>
                                        </p:tgtEl>
                                        <p:attrNameLst>
                                          <p:attrName>style.visibility</p:attrName>
                                        </p:attrNameLst>
                                      </p:cBhvr>
                                      <p:to>
                                        <p:strVal val="visible"/>
                                      </p:to>
                                    </p:set>
                                    <p:animEffect transition="in" filter="fade">
                                      <p:cBhvr>
                                        <p:cTn id="92" dur="250"/>
                                        <p:tgtEl>
                                          <p:spTgt spid="166"/>
                                        </p:tgtEl>
                                      </p:cBhvr>
                                    </p:animEffect>
                                  </p:childTnLst>
                                </p:cTn>
                              </p:par>
                            </p:childTnLst>
                          </p:cTn>
                        </p:par>
                        <p:par>
                          <p:cTn id="93" fill="hold">
                            <p:stCondLst>
                              <p:cond delay="7000"/>
                            </p:stCondLst>
                            <p:childTnLst>
                              <p:par>
                                <p:cTn id="94" presetID="10" presetClass="entr" presetSubtype="0" fill="hold" nodeType="after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fade">
                                      <p:cBhvr>
                                        <p:cTn id="96" dur="250"/>
                                        <p:tgtEl>
                                          <p:spTgt spid="77"/>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fade">
                                      <p:cBhvr>
                                        <p:cTn id="100" dur="250"/>
                                        <p:tgtEl>
                                          <p:spTgt spid="89"/>
                                        </p:tgtEl>
                                      </p:cBhvr>
                                    </p:animEffect>
                                  </p:childTnLst>
                                </p:cTn>
                              </p:par>
                            </p:childTnLst>
                          </p:cTn>
                        </p:par>
                        <p:par>
                          <p:cTn id="101" fill="hold">
                            <p:stCondLst>
                              <p:cond delay="7500"/>
                            </p:stCondLst>
                            <p:childTnLst>
                              <p:par>
                                <p:cTn id="102" presetID="10" presetClass="entr" presetSubtype="0" fill="hold" nodeType="after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childTnLst>
                          </p:cTn>
                        </p:par>
                        <p:par>
                          <p:cTn id="105" fill="hold">
                            <p:stCondLst>
                              <p:cond delay="8000"/>
                            </p:stCondLst>
                            <p:childTnLst>
                              <p:par>
                                <p:cTn id="106" presetID="10" presetClass="entr" presetSubtype="0" fill="hold" nodeType="after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fade">
                                      <p:cBhvr>
                                        <p:cTn id="108" dur="250"/>
                                        <p:tgtEl>
                                          <p:spTgt spid="80"/>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grpId="0" nodeType="clickEffect">
                                  <p:stCondLst>
                                    <p:cond delay="0"/>
                                  </p:stCondLst>
                                  <p:childTnLst>
                                    <p:set>
                                      <p:cBhvr>
                                        <p:cTn id="112" dur="1" fill="hold">
                                          <p:stCondLst>
                                            <p:cond delay="0"/>
                                          </p:stCondLst>
                                        </p:cTn>
                                        <p:tgtEl>
                                          <p:spTgt spid="17"/>
                                        </p:tgtEl>
                                        <p:attrNameLst>
                                          <p:attrName>style.visibility</p:attrName>
                                        </p:attrNameLst>
                                      </p:cBhvr>
                                      <p:to>
                                        <p:strVal val="visible"/>
                                      </p:to>
                                    </p:set>
                                    <p:anim calcmode="lin" valueType="num">
                                      <p:cBhvr additive="base">
                                        <p:cTn id="113" dur="500" fill="hold"/>
                                        <p:tgtEl>
                                          <p:spTgt spid="17"/>
                                        </p:tgtEl>
                                        <p:attrNameLst>
                                          <p:attrName>ppt_x</p:attrName>
                                        </p:attrNameLst>
                                      </p:cBhvr>
                                      <p:tavLst>
                                        <p:tav tm="0">
                                          <p:val>
                                            <p:strVal val="0-#ppt_w/2"/>
                                          </p:val>
                                        </p:tav>
                                        <p:tav tm="100000">
                                          <p:val>
                                            <p:strVal val="#ppt_x"/>
                                          </p:val>
                                        </p:tav>
                                      </p:tavLst>
                                    </p:anim>
                                    <p:anim calcmode="lin" valueType="num">
                                      <p:cBhvr additive="base">
                                        <p:cTn id="114" dur="500" fill="hold"/>
                                        <p:tgtEl>
                                          <p:spTgt spid="17"/>
                                        </p:tgtEl>
                                        <p:attrNameLst>
                                          <p:attrName>ppt_y</p:attrName>
                                        </p:attrNameLst>
                                      </p:cBhvr>
                                      <p:tavLst>
                                        <p:tav tm="0">
                                          <p:val>
                                            <p:strVal val="#ppt_y"/>
                                          </p:val>
                                        </p:tav>
                                        <p:tav tm="100000">
                                          <p:val>
                                            <p:strVal val="#ppt_y"/>
                                          </p:val>
                                        </p:tav>
                                      </p:tavLst>
                                    </p:anim>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fade">
                                      <p:cBhvr>
                                        <p:cTn id="118" dur="500"/>
                                        <p:tgtEl>
                                          <p:spTgt spid="18"/>
                                        </p:tgtEl>
                                      </p:cBhvr>
                                    </p:animEffect>
                                  </p:childTnLst>
                                </p:cTn>
                              </p:par>
                              <p:par>
                                <p:cTn id="119" presetID="42" presetClass="path" presetSubtype="0" accel="50000" decel="50000" fill="hold" nodeType="withEffect">
                                  <p:stCondLst>
                                    <p:cond delay="0"/>
                                  </p:stCondLst>
                                  <p:childTnLst>
                                    <p:animMotion origin="layout" path="M -1.94444E-6 -1.85185E-6 L 0.03698 0.11759 " pathEditMode="relative" rAng="0" ptsTypes="AA">
                                      <p:cBhvr>
                                        <p:cTn id="120" dur="1750" fill="hold"/>
                                        <p:tgtEl>
                                          <p:spTgt spid="163"/>
                                        </p:tgtEl>
                                        <p:attrNameLst>
                                          <p:attrName>ppt_x</p:attrName>
                                          <p:attrName>ppt_y</p:attrName>
                                        </p:attrNameLst>
                                      </p:cBhvr>
                                      <p:rCtr x="1840" y="5880"/>
                                    </p:animMotion>
                                  </p:childTnLst>
                                </p:cTn>
                              </p:par>
                              <p:par>
                                <p:cTn id="121" presetID="42" presetClass="path" presetSubtype="0" accel="50000" decel="50000" fill="hold" nodeType="withEffect">
                                  <p:stCondLst>
                                    <p:cond delay="0"/>
                                  </p:stCondLst>
                                  <p:childTnLst>
                                    <p:animMotion origin="layout" path="M -1.66667E-6 -4.44444E-6 L -0.03976 0.08311 " pathEditMode="relative" rAng="0" ptsTypes="AA">
                                      <p:cBhvr>
                                        <p:cTn id="122" dur="1750" fill="hold"/>
                                        <p:tgtEl>
                                          <p:spTgt spid="166"/>
                                        </p:tgtEl>
                                        <p:attrNameLst>
                                          <p:attrName>ppt_x</p:attrName>
                                          <p:attrName>ppt_y</p:attrName>
                                        </p:attrNameLst>
                                      </p:cBhvr>
                                      <p:rCtr x="-1997" y="4144"/>
                                    </p:animMotion>
                                  </p:childTnLst>
                                </p:cTn>
                              </p:par>
                              <p:par>
                                <p:cTn id="123" presetID="42" presetClass="path" presetSubtype="0" accel="50000" decel="50000" fill="hold" nodeType="withEffect">
                                  <p:stCondLst>
                                    <p:cond delay="0"/>
                                  </p:stCondLst>
                                  <p:childTnLst>
                                    <p:animMotion origin="layout" path="M 5E-6 -3.7037E-6 L 0.0106 0.1176 " pathEditMode="relative" rAng="0" ptsTypes="AA">
                                      <p:cBhvr>
                                        <p:cTn id="124" dur="1750" fill="hold"/>
                                        <p:tgtEl>
                                          <p:spTgt spid="157"/>
                                        </p:tgtEl>
                                        <p:attrNameLst>
                                          <p:attrName>ppt_x</p:attrName>
                                          <p:attrName>ppt_y</p:attrName>
                                        </p:attrNameLst>
                                      </p:cBhvr>
                                      <p:rCtr x="521" y="5880"/>
                                    </p:animMotion>
                                  </p:childTnLst>
                                </p:cTn>
                              </p:par>
                              <p:par>
                                <p:cTn id="125" presetID="42" presetClass="path" presetSubtype="0" accel="50000" decel="50000" fill="hold" nodeType="withEffect">
                                  <p:stCondLst>
                                    <p:cond delay="0"/>
                                  </p:stCondLst>
                                  <p:childTnLst>
                                    <p:animMotion origin="layout" path="M -3.05556E-6 4.81481E-6 L 0.00504 0.05856 " pathEditMode="relative" rAng="0" ptsTypes="AA">
                                      <p:cBhvr>
                                        <p:cTn id="126" dur="1750" fill="hold"/>
                                        <p:tgtEl>
                                          <p:spTgt spid="3"/>
                                        </p:tgtEl>
                                        <p:attrNameLst>
                                          <p:attrName>ppt_x</p:attrName>
                                          <p:attrName>ppt_y</p:attrName>
                                        </p:attrNameLst>
                                      </p:cBhvr>
                                      <p:rCtr x="243" y="2917"/>
                                    </p:animMotion>
                                  </p:childTnLst>
                                </p:cTn>
                              </p:par>
                              <p:par>
                                <p:cTn id="127" presetID="42" presetClass="path" presetSubtype="0" accel="50000" decel="50000" fill="hold" nodeType="withEffect">
                                  <p:stCondLst>
                                    <p:cond delay="0"/>
                                  </p:stCondLst>
                                  <p:childTnLst>
                                    <p:animMotion origin="layout" path="M 2.77778E-7 -3.7037E-7 L 0.0184 0.05394 " pathEditMode="relative" rAng="0" ptsTypes="AA">
                                      <p:cBhvr>
                                        <p:cTn id="128" dur="1750" fill="hold"/>
                                        <p:tgtEl>
                                          <p:spTgt spid="62"/>
                                        </p:tgtEl>
                                        <p:attrNameLst>
                                          <p:attrName>ppt_x</p:attrName>
                                          <p:attrName>ppt_y</p:attrName>
                                        </p:attrNameLst>
                                      </p:cBhvr>
                                      <p:rCtr x="920" y="2685"/>
                                    </p:animMotion>
                                  </p:childTnLst>
                                </p:cTn>
                              </p:par>
                              <p:par>
                                <p:cTn id="129" presetID="42" presetClass="path" presetSubtype="0" accel="50000" decel="50000" fill="hold" nodeType="withEffect">
                                  <p:stCondLst>
                                    <p:cond delay="0"/>
                                  </p:stCondLst>
                                  <p:childTnLst>
                                    <p:animMotion origin="layout" path="M 0 1.11111E-6 L -0.03681 0.06227 " pathEditMode="relative" rAng="0" ptsTypes="AA">
                                      <p:cBhvr>
                                        <p:cTn id="130" dur="1750" fill="hold"/>
                                        <p:tgtEl>
                                          <p:spTgt spid="65"/>
                                        </p:tgtEl>
                                        <p:attrNameLst>
                                          <p:attrName>ppt_x</p:attrName>
                                          <p:attrName>ppt_y</p:attrName>
                                        </p:attrNameLst>
                                      </p:cBhvr>
                                      <p:rCtr x="-1840" y="3102"/>
                                    </p:animMotion>
                                  </p:childTnLst>
                                </p:cTn>
                              </p:par>
                              <p:par>
                                <p:cTn id="131" presetID="42" presetClass="path" presetSubtype="0" accel="50000" decel="50000" fill="hold" nodeType="withEffect">
                                  <p:stCondLst>
                                    <p:cond delay="0"/>
                                  </p:stCondLst>
                                  <p:childTnLst>
                                    <p:animMotion origin="layout" path="M -1.66667E-6 -1.11111E-6 L 0.02795 0.05995 " pathEditMode="relative" rAng="0" ptsTypes="AA">
                                      <p:cBhvr>
                                        <p:cTn id="132" dur="1750" fill="hold"/>
                                        <p:tgtEl>
                                          <p:spTgt spid="68"/>
                                        </p:tgtEl>
                                        <p:attrNameLst>
                                          <p:attrName>ppt_x</p:attrName>
                                          <p:attrName>ppt_y</p:attrName>
                                        </p:attrNameLst>
                                      </p:cBhvr>
                                      <p:rCtr x="1389" y="2986"/>
                                    </p:animMotion>
                                  </p:childTnLst>
                                </p:cTn>
                              </p:par>
                              <p:par>
                                <p:cTn id="133" presetID="42" presetClass="path" presetSubtype="0" accel="50000" decel="50000" fill="hold" nodeType="withEffect">
                                  <p:stCondLst>
                                    <p:cond delay="0"/>
                                  </p:stCondLst>
                                  <p:childTnLst>
                                    <p:animMotion origin="layout" path="M 3.61111E-6 -3.7037E-6 L -0.01164 0.0676 " pathEditMode="relative" rAng="0" ptsTypes="AA">
                                      <p:cBhvr>
                                        <p:cTn id="134" dur="1750" fill="hold"/>
                                        <p:tgtEl>
                                          <p:spTgt spid="71"/>
                                        </p:tgtEl>
                                        <p:attrNameLst>
                                          <p:attrName>ppt_x</p:attrName>
                                          <p:attrName>ppt_y</p:attrName>
                                        </p:attrNameLst>
                                      </p:cBhvr>
                                      <p:rCtr x="-590" y="3380"/>
                                    </p:animMotion>
                                  </p:childTnLst>
                                </p:cTn>
                              </p:par>
                              <p:par>
                                <p:cTn id="135" presetID="42" presetClass="path" presetSubtype="0" accel="50000" decel="50000" fill="hold" nodeType="withEffect">
                                  <p:stCondLst>
                                    <p:cond delay="0"/>
                                  </p:stCondLst>
                                  <p:childTnLst>
                                    <p:animMotion origin="layout" path="M -1.38889E-6 4.44444E-6 L -0.00243 0.05 " pathEditMode="relative" rAng="0" ptsTypes="AA">
                                      <p:cBhvr>
                                        <p:cTn id="136" dur="1750" fill="hold"/>
                                        <p:tgtEl>
                                          <p:spTgt spid="74"/>
                                        </p:tgtEl>
                                        <p:attrNameLst>
                                          <p:attrName>ppt_x</p:attrName>
                                          <p:attrName>ppt_y</p:attrName>
                                        </p:attrNameLst>
                                      </p:cBhvr>
                                      <p:rCtr x="-122" y="2500"/>
                                    </p:animMotion>
                                  </p:childTnLst>
                                </p:cTn>
                              </p:par>
                              <p:par>
                                <p:cTn id="137" presetID="42" presetClass="path" presetSubtype="0" accel="50000" decel="50000" fill="hold" nodeType="withEffect">
                                  <p:stCondLst>
                                    <p:cond delay="0"/>
                                  </p:stCondLst>
                                  <p:childTnLst>
                                    <p:animMotion origin="layout" path="M -8.33333E-7 1.85185E-6 L -0.00694 0.10764 " pathEditMode="relative" rAng="0" ptsTypes="AA">
                                      <p:cBhvr>
                                        <p:cTn id="138" dur="1750" fill="hold"/>
                                        <p:tgtEl>
                                          <p:spTgt spid="8"/>
                                        </p:tgtEl>
                                        <p:attrNameLst>
                                          <p:attrName>ppt_x</p:attrName>
                                          <p:attrName>ppt_y</p:attrName>
                                        </p:attrNameLst>
                                      </p:cBhvr>
                                      <p:rCtr x="-347" y="5370"/>
                                    </p:animMotion>
                                  </p:childTnLst>
                                </p:cTn>
                              </p:par>
                              <p:par>
                                <p:cTn id="139" presetID="42" presetClass="path" presetSubtype="0" accel="50000" decel="50000" fill="hold" nodeType="withEffect">
                                  <p:stCondLst>
                                    <p:cond delay="0"/>
                                  </p:stCondLst>
                                  <p:childTnLst>
                                    <p:animMotion origin="layout" path="M -5.55556E-7 1.11111E-6 L 0.03576 0.04699 " pathEditMode="relative" rAng="0" ptsTypes="AA">
                                      <p:cBhvr>
                                        <p:cTn id="140" dur="1750" fill="hold"/>
                                        <p:tgtEl>
                                          <p:spTgt spid="77"/>
                                        </p:tgtEl>
                                        <p:attrNameLst>
                                          <p:attrName>ppt_x</p:attrName>
                                          <p:attrName>ppt_y</p:attrName>
                                        </p:attrNameLst>
                                      </p:cBhvr>
                                      <p:rCtr x="1788" y="2338"/>
                                    </p:animMotion>
                                  </p:childTnLst>
                                </p:cTn>
                              </p:par>
                              <p:par>
                                <p:cTn id="141" presetID="42" presetClass="path" presetSubtype="0" accel="50000" decel="50000" fill="hold" nodeType="withEffect">
                                  <p:stCondLst>
                                    <p:cond delay="0"/>
                                  </p:stCondLst>
                                  <p:childTnLst>
                                    <p:animMotion origin="layout" path="M 3.88889E-6 1.11111E-6 L 0.03316 0.04259 " pathEditMode="relative" rAng="0" ptsTypes="AA">
                                      <p:cBhvr>
                                        <p:cTn id="142" dur="1750" fill="hold"/>
                                        <p:tgtEl>
                                          <p:spTgt spid="80"/>
                                        </p:tgtEl>
                                        <p:attrNameLst>
                                          <p:attrName>ppt_x</p:attrName>
                                          <p:attrName>ppt_y</p:attrName>
                                        </p:attrNameLst>
                                      </p:cBhvr>
                                      <p:rCtr x="1649" y="2130"/>
                                    </p:animMotion>
                                  </p:childTnLst>
                                </p:cTn>
                              </p:par>
                              <p:par>
                                <p:cTn id="143" presetID="42" presetClass="path" presetSubtype="0" accel="50000" decel="50000" fill="hold" nodeType="withEffect">
                                  <p:stCondLst>
                                    <p:cond delay="0"/>
                                  </p:stCondLst>
                                  <p:childTnLst>
                                    <p:animMotion origin="layout" path="M -4.44444E-6 -2.96296E-6 L -0.07447 0.05579 " pathEditMode="relative" rAng="0" ptsTypes="AA">
                                      <p:cBhvr>
                                        <p:cTn id="144" dur="1750" fill="hold"/>
                                        <p:tgtEl>
                                          <p:spTgt spid="83"/>
                                        </p:tgtEl>
                                        <p:attrNameLst>
                                          <p:attrName>ppt_x</p:attrName>
                                          <p:attrName>ppt_y</p:attrName>
                                        </p:attrNameLst>
                                      </p:cBhvr>
                                      <p:rCtr x="-3733" y="2778"/>
                                    </p:animMotion>
                                  </p:childTnLst>
                                </p:cTn>
                              </p:par>
                              <p:par>
                                <p:cTn id="145" presetID="42" presetClass="path" presetSubtype="0" accel="50000" decel="50000" fill="hold" nodeType="withEffect">
                                  <p:stCondLst>
                                    <p:cond delay="0"/>
                                  </p:stCondLst>
                                  <p:childTnLst>
                                    <p:animMotion origin="layout" path="M 2.5E-6 -1.11111E-6 L 0.02795 0.05995 " pathEditMode="relative" rAng="0" ptsTypes="AA">
                                      <p:cBhvr>
                                        <p:cTn id="146" dur="1750" fill="hold"/>
                                        <p:tgtEl>
                                          <p:spTgt spid="160"/>
                                        </p:tgtEl>
                                        <p:attrNameLst>
                                          <p:attrName>ppt_x</p:attrName>
                                          <p:attrName>ppt_y</p:attrName>
                                        </p:attrNameLst>
                                      </p:cBhvr>
                                      <p:rCtr x="1389" y="2986"/>
                                    </p:animMotion>
                                  </p:childTnLst>
                                </p:cTn>
                              </p:par>
                              <p:par>
                                <p:cTn id="147" presetID="42" presetClass="path" presetSubtype="0" accel="50000" decel="50000" fill="hold" nodeType="withEffect">
                                  <p:stCondLst>
                                    <p:cond delay="0"/>
                                  </p:stCondLst>
                                  <p:childTnLst>
                                    <p:animMotion origin="layout" path="M -4.16667E-6 1.48148E-6 L 0.00868 0.04375 " pathEditMode="relative" rAng="0" ptsTypes="AA">
                                      <p:cBhvr>
                                        <p:cTn id="148" dur="1750" fill="hold"/>
                                        <p:tgtEl>
                                          <p:spTgt spid="86"/>
                                        </p:tgtEl>
                                        <p:attrNameLst>
                                          <p:attrName>ppt_x</p:attrName>
                                          <p:attrName>ppt_y</p:attrName>
                                        </p:attrNameLst>
                                      </p:cBhvr>
                                      <p:rCtr x="434" y="2176"/>
                                    </p:animMotion>
                                  </p:childTnLst>
                                </p:cTn>
                              </p:par>
                              <p:par>
                                <p:cTn id="149" presetID="42" presetClass="path" presetSubtype="0" accel="50000" decel="50000" fill="hold" nodeType="withEffect">
                                  <p:stCondLst>
                                    <p:cond delay="0"/>
                                  </p:stCondLst>
                                  <p:childTnLst>
                                    <p:animMotion origin="layout" path="M 1.94444E-6 1.11111E-6 L -0.02274 0.04514 " pathEditMode="relative" rAng="0" ptsTypes="AA">
                                      <p:cBhvr>
                                        <p:cTn id="150" dur="1750" fill="hold"/>
                                        <p:tgtEl>
                                          <p:spTgt spid="89"/>
                                        </p:tgtEl>
                                        <p:attrNameLst>
                                          <p:attrName>ppt_x</p:attrName>
                                          <p:attrName>ppt_y</p:attrName>
                                        </p:attrNameLst>
                                      </p:cBhvr>
                                      <p:rCtr x="-1146" y="2245"/>
                                    </p:animMotion>
                                  </p:childTnLst>
                                </p:cTn>
                              </p:par>
                              <p:par>
                                <p:cTn id="151" presetID="10" presetClass="exit" presetSubtype="0" fill="hold" nodeType="withEffect">
                                  <p:stCondLst>
                                    <p:cond delay="0"/>
                                  </p:stCondLst>
                                  <p:childTnLst>
                                    <p:animEffect transition="out" filter="fade">
                                      <p:cBhvr>
                                        <p:cTn id="152" dur="1750"/>
                                        <p:tgtEl>
                                          <p:spTgt spid="160"/>
                                        </p:tgtEl>
                                      </p:cBhvr>
                                    </p:animEffect>
                                    <p:set>
                                      <p:cBhvr>
                                        <p:cTn id="153" dur="1" fill="hold">
                                          <p:stCondLst>
                                            <p:cond delay="1749"/>
                                          </p:stCondLst>
                                        </p:cTn>
                                        <p:tgtEl>
                                          <p:spTgt spid="160"/>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1750"/>
                                        <p:tgtEl>
                                          <p:spTgt spid="157"/>
                                        </p:tgtEl>
                                      </p:cBhvr>
                                    </p:animEffect>
                                    <p:set>
                                      <p:cBhvr>
                                        <p:cTn id="156" dur="1" fill="hold">
                                          <p:stCondLst>
                                            <p:cond delay="1749"/>
                                          </p:stCondLst>
                                        </p:cTn>
                                        <p:tgtEl>
                                          <p:spTgt spid="15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1750"/>
                                        <p:tgtEl>
                                          <p:spTgt spid="3"/>
                                        </p:tgtEl>
                                      </p:cBhvr>
                                    </p:animEffect>
                                    <p:set>
                                      <p:cBhvr>
                                        <p:cTn id="159" dur="1" fill="hold">
                                          <p:stCondLst>
                                            <p:cond delay="1749"/>
                                          </p:stCondLst>
                                        </p:cTn>
                                        <p:tgtEl>
                                          <p:spTgt spid="3"/>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1750"/>
                                        <p:tgtEl>
                                          <p:spTgt spid="62"/>
                                        </p:tgtEl>
                                      </p:cBhvr>
                                    </p:animEffect>
                                    <p:set>
                                      <p:cBhvr>
                                        <p:cTn id="162" dur="1" fill="hold">
                                          <p:stCondLst>
                                            <p:cond delay="1749"/>
                                          </p:stCondLst>
                                        </p:cTn>
                                        <p:tgtEl>
                                          <p:spTgt spid="62"/>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1750"/>
                                        <p:tgtEl>
                                          <p:spTgt spid="65"/>
                                        </p:tgtEl>
                                      </p:cBhvr>
                                    </p:animEffect>
                                    <p:set>
                                      <p:cBhvr>
                                        <p:cTn id="165" dur="1" fill="hold">
                                          <p:stCondLst>
                                            <p:cond delay="1749"/>
                                          </p:stCondLst>
                                        </p:cTn>
                                        <p:tgtEl>
                                          <p:spTgt spid="65"/>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1750"/>
                                        <p:tgtEl>
                                          <p:spTgt spid="68"/>
                                        </p:tgtEl>
                                      </p:cBhvr>
                                    </p:animEffect>
                                    <p:set>
                                      <p:cBhvr>
                                        <p:cTn id="168" dur="1" fill="hold">
                                          <p:stCondLst>
                                            <p:cond delay="1749"/>
                                          </p:stCondLst>
                                        </p:cTn>
                                        <p:tgtEl>
                                          <p:spTgt spid="68"/>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1750"/>
                                        <p:tgtEl>
                                          <p:spTgt spid="71"/>
                                        </p:tgtEl>
                                      </p:cBhvr>
                                    </p:animEffect>
                                    <p:set>
                                      <p:cBhvr>
                                        <p:cTn id="171" dur="1" fill="hold">
                                          <p:stCondLst>
                                            <p:cond delay="1749"/>
                                          </p:stCondLst>
                                        </p:cTn>
                                        <p:tgtEl>
                                          <p:spTgt spid="71"/>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1750"/>
                                        <p:tgtEl>
                                          <p:spTgt spid="74"/>
                                        </p:tgtEl>
                                      </p:cBhvr>
                                    </p:animEffect>
                                    <p:set>
                                      <p:cBhvr>
                                        <p:cTn id="174" dur="1" fill="hold">
                                          <p:stCondLst>
                                            <p:cond delay="1749"/>
                                          </p:stCondLst>
                                        </p:cTn>
                                        <p:tgtEl>
                                          <p:spTgt spid="74"/>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1750"/>
                                        <p:tgtEl>
                                          <p:spTgt spid="8"/>
                                        </p:tgtEl>
                                      </p:cBhvr>
                                    </p:animEffect>
                                    <p:set>
                                      <p:cBhvr>
                                        <p:cTn id="177" dur="1" fill="hold">
                                          <p:stCondLst>
                                            <p:cond delay="1749"/>
                                          </p:stCondLst>
                                        </p:cTn>
                                        <p:tgtEl>
                                          <p:spTgt spid="8"/>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1750"/>
                                        <p:tgtEl>
                                          <p:spTgt spid="77"/>
                                        </p:tgtEl>
                                      </p:cBhvr>
                                    </p:animEffect>
                                    <p:set>
                                      <p:cBhvr>
                                        <p:cTn id="180" dur="1" fill="hold">
                                          <p:stCondLst>
                                            <p:cond delay="1749"/>
                                          </p:stCondLst>
                                        </p:cTn>
                                        <p:tgtEl>
                                          <p:spTgt spid="77"/>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1750"/>
                                        <p:tgtEl>
                                          <p:spTgt spid="80"/>
                                        </p:tgtEl>
                                      </p:cBhvr>
                                    </p:animEffect>
                                    <p:set>
                                      <p:cBhvr>
                                        <p:cTn id="183" dur="1" fill="hold">
                                          <p:stCondLst>
                                            <p:cond delay="1749"/>
                                          </p:stCondLst>
                                        </p:cTn>
                                        <p:tgtEl>
                                          <p:spTgt spid="80"/>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1750"/>
                                        <p:tgtEl>
                                          <p:spTgt spid="83"/>
                                        </p:tgtEl>
                                      </p:cBhvr>
                                    </p:animEffect>
                                    <p:set>
                                      <p:cBhvr>
                                        <p:cTn id="186" dur="1" fill="hold">
                                          <p:stCondLst>
                                            <p:cond delay="1749"/>
                                          </p:stCondLst>
                                        </p:cTn>
                                        <p:tgtEl>
                                          <p:spTgt spid="83"/>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1750"/>
                                        <p:tgtEl>
                                          <p:spTgt spid="86"/>
                                        </p:tgtEl>
                                      </p:cBhvr>
                                    </p:animEffect>
                                    <p:set>
                                      <p:cBhvr>
                                        <p:cTn id="189" dur="1" fill="hold">
                                          <p:stCondLst>
                                            <p:cond delay="1749"/>
                                          </p:stCondLst>
                                        </p:cTn>
                                        <p:tgtEl>
                                          <p:spTgt spid="86"/>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1750"/>
                                        <p:tgtEl>
                                          <p:spTgt spid="89"/>
                                        </p:tgtEl>
                                      </p:cBhvr>
                                    </p:animEffect>
                                    <p:set>
                                      <p:cBhvr>
                                        <p:cTn id="192" dur="1" fill="hold">
                                          <p:stCondLst>
                                            <p:cond delay="1749"/>
                                          </p:stCondLst>
                                        </p:cTn>
                                        <p:tgtEl>
                                          <p:spTgt spid="89"/>
                                        </p:tgtEl>
                                        <p:attrNameLst>
                                          <p:attrName>style.visibility</p:attrName>
                                        </p:attrNameLst>
                                      </p:cBhvr>
                                      <p:to>
                                        <p:strVal val="hidden"/>
                                      </p:to>
                                    </p:set>
                                  </p:childTnLst>
                                </p:cTn>
                              </p:par>
                            </p:childTnLst>
                          </p:cTn>
                        </p:par>
                        <p:par>
                          <p:cTn id="193" fill="hold">
                            <p:stCondLst>
                              <p:cond delay="2250"/>
                            </p:stCondLst>
                            <p:childTnLst>
                              <p:par>
                                <p:cTn id="194" presetID="22" presetClass="exit" presetSubtype="2" fill="hold" nodeType="afterEffect">
                                  <p:stCondLst>
                                    <p:cond delay="0"/>
                                  </p:stCondLst>
                                  <p:childTnLst>
                                    <p:animEffect transition="out" filter="wipe(right)">
                                      <p:cBhvr>
                                        <p:cTn id="195" dur="500"/>
                                        <p:tgtEl>
                                          <p:spTgt spid="56"/>
                                        </p:tgtEl>
                                      </p:cBhvr>
                                    </p:animEffect>
                                    <p:set>
                                      <p:cBhvr>
                                        <p:cTn id="196" dur="1" fill="hold">
                                          <p:stCondLst>
                                            <p:cond delay="499"/>
                                          </p:stCondLst>
                                        </p:cTn>
                                        <p:tgtEl>
                                          <p:spTgt spid="56"/>
                                        </p:tgtEl>
                                        <p:attrNameLst>
                                          <p:attrName>style.visibility</p:attrName>
                                        </p:attrNameLst>
                                      </p:cBhvr>
                                      <p:to>
                                        <p:strVal val="hidden"/>
                                      </p:to>
                                    </p:set>
                                  </p:childTnLst>
                                </p:cTn>
                              </p:par>
                              <p:par>
                                <p:cTn id="197" presetID="22" presetClass="exit" presetSubtype="2" fill="hold" nodeType="withEffect">
                                  <p:stCondLst>
                                    <p:cond delay="0"/>
                                  </p:stCondLst>
                                  <p:childTnLst>
                                    <p:animEffect transition="out" filter="wipe(right)">
                                      <p:cBhvr>
                                        <p:cTn id="198" dur="500"/>
                                        <p:tgtEl>
                                          <p:spTgt spid="35"/>
                                        </p:tgtEl>
                                      </p:cBhvr>
                                    </p:animEffect>
                                    <p:set>
                                      <p:cBhvr>
                                        <p:cTn id="199" dur="1" fill="hold">
                                          <p:stCondLst>
                                            <p:cond delay="499"/>
                                          </p:stCondLst>
                                        </p:cTn>
                                        <p:tgtEl>
                                          <p:spTgt spid="35"/>
                                        </p:tgtEl>
                                        <p:attrNameLst>
                                          <p:attrName>style.visibility</p:attrName>
                                        </p:attrNameLst>
                                      </p:cBhvr>
                                      <p:to>
                                        <p:strVal val="hidden"/>
                                      </p:to>
                                    </p:set>
                                  </p:childTnLst>
                                </p:cTn>
                              </p:par>
                              <p:par>
                                <p:cTn id="200" presetID="22" presetClass="exit" presetSubtype="2" fill="hold" nodeType="withEffect">
                                  <p:stCondLst>
                                    <p:cond delay="0"/>
                                  </p:stCondLst>
                                  <p:childTnLst>
                                    <p:animEffect transition="out" filter="wipe(right)">
                                      <p:cBhvr>
                                        <p:cTn id="201" dur="500"/>
                                        <p:tgtEl>
                                          <p:spTgt spid="53"/>
                                        </p:tgtEl>
                                      </p:cBhvr>
                                    </p:animEffect>
                                    <p:set>
                                      <p:cBhvr>
                                        <p:cTn id="202" dur="1" fill="hold">
                                          <p:stCondLst>
                                            <p:cond delay="499"/>
                                          </p:stCondLst>
                                        </p:cTn>
                                        <p:tgtEl>
                                          <p:spTgt spid="53"/>
                                        </p:tgtEl>
                                        <p:attrNameLst>
                                          <p:attrName>style.visibility</p:attrName>
                                        </p:attrNameLst>
                                      </p:cBhvr>
                                      <p:to>
                                        <p:strVal val="hidden"/>
                                      </p:to>
                                    </p:set>
                                  </p:childTnLst>
                                </p:cTn>
                              </p:par>
                              <p:par>
                                <p:cTn id="203" presetID="22" presetClass="exit" presetSubtype="2" fill="hold" nodeType="withEffect">
                                  <p:stCondLst>
                                    <p:cond delay="0"/>
                                  </p:stCondLst>
                                  <p:childTnLst>
                                    <p:animEffect transition="out" filter="wipe(right)">
                                      <p:cBhvr>
                                        <p:cTn id="204" dur="500"/>
                                        <p:tgtEl>
                                          <p:spTgt spid="47"/>
                                        </p:tgtEl>
                                      </p:cBhvr>
                                    </p:animEffect>
                                    <p:set>
                                      <p:cBhvr>
                                        <p:cTn id="205" dur="1" fill="hold">
                                          <p:stCondLst>
                                            <p:cond delay="499"/>
                                          </p:stCondLst>
                                        </p:cTn>
                                        <p:tgtEl>
                                          <p:spTgt spid="47"/>
                                        </p:tgtEl>
                                        <p:attrNameLst>
                                          <p:attrName>style.visibility</p:attrName>
                                        </p:attrNameLst>
                                      </p:cBhvr>
                                      <p:to>
                                        <p:strVal val="hidden"/>
                                      </p:to>
                                    </p:set>
                                  </p:childTnLst>
                                </p:cTn>
                              </p:par>
                              <p:par>
                                <p:cTn id="206" presetID="22" presetClass="exit" presetSubtype="2" fill="hold" nodeType="withEffect">
                                  <p:stCondLst>
                                    <p:cond delay="0"/>
                                  </p:stCondLst>
                                  <p:childTnLst>
                                    <p:animEffect transition="out" filter="wipe(right)">
                                      <p:cBhvr>
                                        <p:cTn id="207" dur="500"/>
                                        <p:tgtEl>
                                          <p:spTgt spid="50"/>
                                        </p:tgtEl>
                                      </p:cBhvr>
                                    </p:animEffect>
                                    <p:set>
                                      <p:cBhvr>
                                        <p:cTn id="208" dur="1" fill="hold">
                                          <p:stCondLst>
                                            <p:cond delay="499"/>
                                          </p:stCondLst>
                                        </p:cTn>
                                        <p:tgtEl>
                                          <p:spTgt spid="50"/>
                                        </p:tgtEl>
                                        <p:attrNameLst>
                                          <p:attrName>style.visibility</p:attrName>
                                        </p:attrNameLst>
                                      </p:cBhvr>
                                      <p:to>
                                        <p:strVal val="hidden"/>
                                      </p:to>
                                    </p:set>
                                  </p:childTnLst>
                                </p:cTn>
                              </p:par>
                              <p:par>
                                <p:cTn id="209" presetID="22" presetClass="exit" presetSubtype="2" fill="hold" nodeType="withEffect">
                                  <p:stCondLst>
                                    <p:cond delay="0"/>
                                  </p:stCondLst>
                                  <p:childTnLst>
                                    <p:animEffect transition="out" filter="wipe(right)">
                                      <p:cBhvr>
                                        <p:cTn id="210" dur="500"/>
                                        <p:tgtEl>
                                          <p:spTgt spid="44"/>
                                        </p:tgtEl>
                                      </p:cBhvr>
                                    </p:animEffect>
                                    <p:set>
                                      <p:cBhvr>
                                        <p:cTn id="211" dur="1" fill="hold">
                                          <p:stCondLst>
                                            <p:cond delay="499"/>
                                          </p:stCondLst>
                                        </p:cTn>
                                        <p:tgtEl>
                                          <p:spTgt spid="44"/>
                                        </p:tgtEl>
                                        <p:attrNameLst>
                                          <p:attrName>style.visibility</p:attrName>
                                        </p:attrNameLst>
                                      </p:cBhvr>
                                      <p:to>
                                        <p:strVal val="hidden"/>
                                      </p:to>
                                    </p:set>
                                  </p:childTnLst>
                                </p:cTn>
                              </p:par>
                              <p:par>
                                <p:cTn id="212" presetID="22" presetClass="exit" presetSubtype="2" fill="hold" nodeType="withEffect">
                                  <p:stCondLst>
                                    <p:cond delay="0"/>
                                  </p:stCondLst>
                                  <p:childTnLst>
                                    <p:animEffect transition="out" filter="wipe(right)">
                                      <p:cBhvr>
                                        <p:cTn id="213" dur="500"/>
                                        <p:tgtEl>
                                          <p:spTgt spid="41"/>
                                        </p:tgtEl>
                                      </p:cBhvr>
                                    </p:animEffect>
                                    <p:set>
                                      <p:cBhvr>
                                        <p:cTn id="214" dur="1" fill="hold">
                                          <p:stCondLst>
                                            <p:cond delay="499"/>
                                          </p:stCondLst>
                                        </p:cTn>
                                        <p:tgtEl>
                                          <p:spTgt spid="41"/>
                                        </p:tgtEl>
                                        <p:attrNameLst>
                                          <p:attrName>style.visibility</p:attrName>
                                        </p:attrNameLst>
                                      </p:cBhvr>
                                      <p:to>
                                        <p:strVal val="hidden"/>
                                      </p:to>
                                    </p:set>
                                  </p:childTnLst>
                                </p:cTn>
                              </p:par>
                              <p:par>
                                <p:cTn id="215" presetID="22" presetClass="exit" presetSubtype="2" fill="hold" nodeType="withEffect">
                                  <p:stCondLst>
                                    <p:cond delay="0"/>
                                  </p:stCondLst>
                                  <p:childTnLst>
                                    <p:animEffect transition="out" filter="wipe(right)">
                                      <p:cBhvr>
                                        <p:cTn id="216" dur="500"/>
                                        <p:tgtEl>
                                          <p:spTgt spid="38"/>
                                        </p:tgtEl>
                                      </p:cBhvr>
                                    </p:animEffect>
                                    <p:set>
                                      <p:cBhvr>
                                        <p:cTn id="217" dur="1" fill="hold">
                                          <p:stCondLst>
                                            <p:cond delay="499"/>
                                          </p:stCondLst>
                                        </p:cTn>
                                        <p:tgtEl>
                                          <p:spTgt spid="38"/>
                                        </p:tgtEl>
                                        <p:attrNameLst>
                                          <p:attrName>style.visibility</p:attrName>
                                        </p:attrNameLst>
                                      </p:cBhvr>
                                      <p:to>
                                        <p:strVal val="hidden"/>
                                      </p:to>
                                    </p:set>
                                  </p:childTnLst>
                                </p:cTn>
                              </p:par>
                              <p:par>
                                <p:cTn id="218" presetID="10" presetClass="exit" presetSubtype="0" fill="hold" nodeType="withEffect">
                                  <p:stCondLst>
                                    <p:cond delay="0"/>
                                  </p:stCondLst>
                                  <p:childTnLst>
                                    <p:animEffect transition="out" filter="fade">
                                      <p:cBhvr>
                                        <p:cTn id="219" dur="500"/>
                                        <p:tgtEl>
                                          <p:spTgt spid="163"/>
                                        </p:tgtEl>
                                      </p:cBhvr>
                                    </p:animEffect>
                                    <p:set>
                                      <p:cBhvr>
                                        <p:cTn id="220" dur="1" fill="hold">
                                          <p:stCondLst>
                                            <p:cond delay="499"/>
                                          </p:stCondLst>
                                        </p:cTn>
                                        <p:tgtEl>
                                          <p:spTgt spid="163"/>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166"/>
                                        </p:tgtEl>
                                      </p:cBhvr>
                                    </p:animEffect>
                                    <p:set>
                                      <p:cBhvr>
                                        <p:cTn id="223" dur="1" fill="hold">
                                          <p:stCondLst>
                                            <p:cond delay="499"/>
                                          </p:stCondLst>
                                        </p:cTn>
                                        <p:tgtEl>
                                          <p:spTgt spid="166"/>
                                        </p:tgtEl>
                                        <p:attrNameLst>
                                          <p:attrName>style.visibility</p:attrName>
                                        </p:attrNameLst>
                                      </p:cBhvr>
                                      <p:to>
                                        <p:strVal val="hidden"/>
                                      </p:to>
                                    </p:set>
                                  </p:childTnLst>
                                </p:cTn>
                              </p:par>
                              <p:par>
                                <p:cTn id="224" presetID="1" presetClass="entr" presetSubtype="0" fill="hold" nodeType="withEffect">
                                  <p:stCondLst>
                                    <p:cond delay="0"/>
                                  </p:stCondLst>
                                  <p:childTnLst>
                                    <p:set>
                                      <p:cBhvr>
                                        <p:cTn id="225" dur="1" fill="hold">
                                          <p:stCondLst>
                                            <p:cond delay="0"/>
                                          </p:stCondLst>
                                        </p:cTn>
                                        <p:tgtEl>
                                          <p:spTgt spid="14"/>
                                        </p:tgtEl>
                                        <p:attrNameLst>
                                          <p:attrName>style.visibility</p:attrName>
                                        </p:attrNameLst>
                                      </p:cBhvr>
                                      <p:to>
                                        <p:strVal val="visible"/>
                                      </p:to>
                                    </p:set>
                                  </p:childTnLst>
                                </p:cTn>
                              </p:par>
                              <p:par>
                                <p:cTn id="226" presetID="22" presetClass="entr" presetSubtype="1" fill="hold" nodeType="withEffect">
                                  <p:stCondLst>
                                    <p:cond delay="0"/>
                                  </p:stCondLst>
                                  <p:childTnLst>
                                    <p:set>
                                      <p:cBhvr>
                                        <p:cTn id="227" dur="1" fill="hold">
                                          <p:stCondLst>
                                            <p:cond delay="0"/>
                                          </p:stCondLst>
                                        </p:cTn>
                                        <p:tgtEl>
                                          <p:spTgt spid="92"/>
                                        </p:tgtEl>
                                        <p:attrNameLst>
                                          <p:attrName>style.visibility</p:attrName>
                                        </p:attrNameLst>
                                      </p:cBhvr>
                                      <p:to>
                                        <p:strVal val="visible"/>
                                      </p:to>
                                    </p:set>
                                    <p:animEffect transition="in" filter="wipe(up)">
                                      <p:cBhvr>
                                        <p:cTn id="228" dur="500"/>
                                        <p:tgtEl>
                                          <p:spTgt spid="92"/>
                                        </p:tgtEl>
                                      </p:cBhvr>
                                    </p:animEffect>
                                  </p:childTnLst>
                                </p:cTn>
                              </p:par>
                            </p:childTnLst>
                          </p:cTn>
                        </p:par>
                        <p:par>
                          <p:cTn id="229" fill="hold">
                            <p:stCondLst>
                              <p:cond delay="2750"/>
                            </p:stCondLst>
                            <p:childTnLst>
                              <p:par>
                                <p:cTn id="230" presetID="22" presetClass="entr" presetSubtype="8" fill="hold" nodeType="afterEffect">
                                  <p:stCondLst>
                                    <p:cond delay="0"/>
                                  </p:stCondLst>
                                  <p:childTnLst>
                                    <p:set>
                                      <p:cBhvr>
                                        <p:cTn id="231" dur="1" fill="hold">
                                          <p:stCondLst>
                                            <p:cond delay="0"/>
                                          </p:stCondLst>
                                        </p:cTn>
                                        <p:tgtEl>
                                          <p:spTgt spid="97"/>
                                        </p:tgtEl>
                                        <p:attrNameLst>
                                          <p:attrName>style.visibility</p:attrName>
                                        </p:attrNameLst>
                                      </p:cBhvr>
                                      <p:to>
                                        <p:strVal val="visible"/>
                                      </p:to>
                                    </p:set>
                                    <p:animEffect transition="in" filter="wipe(left)">
                                      <p:cBhvr>
                                        <p:cTn id="232" dur="500"/>
                                        <p:tgtEl>
                                          <p:spTgt spid="97"/>
                                        </p:tgtEl>
                                      </p:cBhvr>
                                    </p:animEffect>
                                  </p:childTnLst>
                                </p:cTn>
                              </p:par>
                              <p:par>
                                <p:cTn id="233" presetID="22" presetClass="entr" presetSubtype="8" fill="hold" nodeType="withEffect">
                                  <p:stCondLst>
                                    <p:cond delay="0"/>
                                  </p:stCondLst>
                                  <p:childTnLst>
                                    <p:set>
                                      <p:cBhvr>
                                        <p:cTn id="234" dur="1" fill="hold">
                                          <p:stCondLst>
                                            <p:cond delay="0"/>
                                          </p:stCondLst>
                                        </p:cTn>
                                        <p:tgtEl>
                                          <p:spTgt spid="59"/>
                                        </p:tgtEl>
                                        <p:attrNameLst>
                                          <p:attrName>style.visibility</p:attrName>
                                        </p:attrNameLst>
                                      </p:cBhvr>
                                      <p:to>
                                        <p:strVal val="visible"/>
                                      </p:to>
                                    </p:set>
                                    <p:animEffect transition="in" filter="wipe(left)">
                                      <p:cBhvr>
                                        <p:cTn id="235" dur="1750"/>
                                        <p:tgtEl>
                                          <p:spTgt spid="59"/>
                                        </p:tgtEl>
                                      </p:cBhvr>
                                    </p:animEffect>
                                  </p:childTnLst>
                                </p:cTn>
                              </p:par>
                              <p:par>
                                <p:cTn id="236" presetID="22" presetClass="entr" presetSubtype="8" fill="hold" nodeType="withEffect">
                                  <p:stCondLst>
                                    <p:cond delay="500"/>
                                  </p:stCondLst>
                                  <p:childTnLst>
                                    <p:set>
                                      <p:cBhvr>
                                        <p:cTn id="237" dur="1" fill="hold">
                                          <p:stCondLst>
                                            <p:cond delay="0"/>
                                          </p:stCondLst>
                                        </p:cTn>
                                        <p:tgtEl>
                                          <p:spTgt spid="102"/>
                                        </p:tgtEl>
                                        <p:attrNameLst>
                                          <p:attrName>style.visibility</p:attrName>
                                        </p:attrNameLst>
                                      </p:cBhvr>
                                      <p:to>
                                        <p:strVal val="visible"/>
                                      </p:to>
                                    </p:set>
                                    <p:animEffect transition="in" filter="wipe(left)">
                                      <p:cBhvr>
                                        <p:cTn id="238" dur="500"/>
                                        <p:tgtEl>
                                          <p:spTgt spid="102"/>
                                        </p:tgtEl>
                                      </p:cBhvr>
                                    </p:animEffect>
                                  </p:childTnLst>
                                </p:cTn>
                              </p:par>
                              <p:par>
                                <p:cTn id="239" presetID="22" presetClass="entr" presetSubtype="8" fill="hold" nodeType="withEffect">
                                  <p:stCondLst>
                                    <p:cond delay="1000"/>
                                  </p:stCondLst>
                                  <p:childTnLst>
                                    <p:set>
                                      <p:cBhvr>
                                        <p:cTn id="240" dur="1" fill="hold">
                                          <p:stCondLst>
                                            <p:cond delay="0"/>
                                          </p:stCondLst>
                                        </p:cTn>
                                        <p:tgtEl>
                                          <p:spTgt spid="107"/>
                                        </p:tgtEl>
                                        <p:attrNameLst>
                                          <p:attrName>style.visibility</p:attrName>
                                        </p:attrNameLst>
                                      </p:cBhvr>
                                      <p:to>
                                        <p:strVal val="visible"/>
                                      </p:to>
                                    </p:set>
                                    <p:animEffect transition="in" filter="wipe(left)">
                                      <p:cBhvr>
                                        <p:cTn id="241" dur="500"/>
                                        <p:tgtEl>
                                          <p:spTgt spid="107"/>
                                        </p:tgtEl>
                                      </p:cBhvr>
                                    </p:animEffect>
                                  </p:childTnLst>
                                </p:cTn>
                              </p:par>
                              <p:par>
                                <p:cTn id="242" presetID="22" presetClass="entr" presetSubtype="8" fill="hold" nodeType="withEffect">
                                  <p:stCondLst>
                                    <p:cond delay="1500"/>
                                  </p:stCondLst>
                                  <p:childTnLst>
                                    <p:set>
                                      <p:cBhvr>
                                        <p:cTn id="243" dur="1" fill="hold">
                                          <p:stCondLst>
                                            <p:cond delay="0"/>
                                          </p:stCondLst>
                                        </p:cTn>
                                        <p:tgtEl>
                                          <p:spTgt spid="111"/>
                                        </p:tgtEl>
                                        <p:attrNameLst>
                                          <p:attrName>style.visibility</p:attrName>
                                        </p:attrNameLst>
                                      </p:cBhvr>
                                      <p:to>
                                        <p:strVal val="visible"/>
                                      </p:to>
                                    </p:set>
                                    <p:animEffect transition="in" filter="wipe(left)">
                                      <p:cBhvr>
                                        <p:cTn id="244" dur="500"/>
                                        <p:tgtEl>
                                          <p:spTgt spid="111"/>
                                        </p:tgtEl>
                                      </p:cBhvr>
                                    </p:animEffect>
                                  </p:childTnLst>
                                </p:cTn>
                              </p:par>
                              <p:par>
                                <p:cTn id="245" presetID="10" presetClass="entr" presetSubtype="0" fill="hold" nodeType="withEffect">
                                  <p:stCondLst>
                                    <p:cond delay="0"/>
                                  </p:stCondLst>
                                  <p:childTnLst>
                                    <p:set>
                                      <p:cBhvr>
                                        <p:cTn id="246" dur="1" fill="hold">
                                          <p:stCondLst>
                                            <p:cond delay="0"/>
                                          </p:stCondLst>
                                        </p:cTn>
                                        <p:tgtEl>
                                          <p:spTgt spid="139"/>
                                        </p:tgtEl>
                                        <p:attrNameLst>
                                          <p:attrName>style.visibility</p:attrName>
                                        </p:attrNameLst>
                                      </p:cBhvr>
                                      <p:to>
                                        <p:strVal val="visible"/>
                                      </p:to>
                                    </p:set>
                                    <p:animEffect transition="in" filter="fade">
                                      <p:cBhvr>
                                        <p:cTn id="247" dur="500"/>
                                        <p:tgtEl>
                                          <p:spTgt spid="139"/>
                                        </p:tgtEl>
                                      </p:cBhvr>
                                    </p:animEffect>
                                  </p:childTnLst>
                                </p:cTn>
                              </p:par>
                              <p:par>
                                <p:cTn id="248" presetID="8" presetClass="emph" presetSubtype="0" repeatCount="indefinite" fill="hold" nodeType="withEffect">
                                  <p:stCondLst>
                                    <p:cond delay="0"/>
                                  </p:stCondLst>
                                  <p:childTnLst>
                                    <p:animRot by="-21600000">
                                      <p:cBhvr>
                                        <p:cTn id="249" dur="1000" fill="hold"/>
                                        <p:tgtEl>
                                          <p:spTgt spid="139"/>
                                        </p:tgtEl>
                                        <p:attrNameLst>
                                          <p:attrName>r</p:attrName>
                                        </p:attrNameLst>
                                      </p:cBhvr>
                                    </p:animRot>
                                  </p:childTnLst>
                                </p:cTn>
                              </p:par>
                              <p:par>
                                <p:cTn id="250" presetID="10" presetClass="entr" presetSubtype="0" fill="hold" nodeType="withEffect">
                                  <p:stCondLst>
                                    <p:cond delay="0"/>
                                  </p:stCondLst>
                                  <p:childTnLst>
                                    <p:set>
                                      <p:cBhvr>
                                        <p:cTn id="251" dur="1" fill="hold">
                                          <p:stCondLst>
                                            <p:cond delay="0"/>
                                          </p:stCondLst>
                                        </p:cTn>
                                        <p:tgtEl>
                                          <p:spTgt spid="134"/>
                                        </p:tgtEl>
                                        <p:attrNameLst>
                                          <p:attrName>style.visibility</p:attrName>
                                        </p:attrNameLst>
                                      </p:cBhvr>
                                      <p:to>
                                        <p:strVal val="visible"/>
                                      </p:to>
                                    </p:set>
                                    <p:animEffect transition="in" filter="fade">
                                      <p:cBhvr>
                                        <p:cTn id="252" dur="500"/>
                                        <p:tgtEl>
                                          <p:spTgt spid="134"/>
                                        </p:tgtEl>
                                      </p:cBhvr>
                                    </p:animEffect>
                                  </p:childTnLst>
                                </p:cTn>
                              </p:par>
                              <p:par>
                                <p:cTn id="253" presetID="8" presetClass="emph" presetSubtype="0" repeatCount="indefinite" fill="hold" nodeType="withEffect">
                                  <p:stCondLst>
                                    <p:cond delay="0"/>
                                  </p:stCondLst>
                                  <p:childTnLst>
                                    <p:animRot by="21600000">
                                      <p:cBhvr>
                                        <p:cTn id="254" dur="1000" fill="hold"/>
                                        <p:tgtEl>
                                          <p:spTgt spid="134"/>
                                        </p:tgtEl>
                                        <p:attrNameLst>
                                          <p:attrName>r</p:attrName>
                                        </p:attrNameLst>
                                      </p:cBhvr>
                                    </p:animRot>
                                  </p:childTnLst>
                                </p:cTn>
                              </p:par>
                              <p:par>
                                <p:cTn id="255" presetID="10" presetClass="entr" presetSubtype="0" fill="hold" nodeType="withEffect">
                                  <p:stCondLst>
                                    <p:cond delay="0"/>
                                  </p:stCondLst>
                                  <p:childTnLst>
                                    <p:set>
                                      <p:cBhvr>
                                        <p:cTn id="256" dur="1" fill="hold">
                                          <p:stCondLst>
                                            <p:cond delay="0"/>
                                          </p:stCondLst>
                                        </p:cTn>
                                        <p:tgtEl>
                                          <p:spTgt spid="129"/>
                                        </p:tgtEl>
                                        <p:attrNameLst>
                                          <p:attrName>style.visibility</p:attrName>
                                        </p:attrNameLst>
                                      </p:cBhvr>
                                      <p:to>
                                        <p:strVal val="visible"/>
                                      </p:to>
                                    </p:set>
                                    <p:animEffect transition="in" filter="fade">
                                      <p:cBhvr>
                                        <p:cTn id="257" dur="500"/>
                                        <p:tgtEl>
                                          <p:spTgt spid="129"/>
                                        </p:tgtEl>
                                      </p:cBhvr>
                                    </p:animEffect>
                                  </p:childTnLst>
                                </p:cTn>
                              </p:par>
                              <p:par>
                                <p:cTn id="258" presetID="8" presetClass="emph" presetSubtype="0" repeatCount="indefinite" fill="hold" nodeType="withEffect">
                                  <p:stCondLst>
                                    <p:cond delay="0"/>
                                  </p:stCondLst>
                                  <p:childTnLst>
                                    <p:animRot by="-21600000">
                                      <p:cBhvr>
                                        <p:cTn id="259" dur="1000" fill="hold"/>
                                        <p:tgtEl>
                                          <p:spTgt spid="129"/>
                                        </p:tgtEl>
                                        <p:attrNameLst>
                                          <p:attrName>r</p:attrName>
                                        </p:attrNameLst>
                                      </p:cBhvr>
                                    </p:animRot>
                                  </p:childTnLst>
                                </p:cTn>
                              </p:par>
                              <p:par>
                                <p:cTn id="260" presetID="10" presetClass="entr" presetSubtype="0" fill="hold" nodeType="withEffect">
                                  <p:stCondLst>
                                    <p:cond delay="0"/>
                                  </p:stCondLst>
                                  <p:childTnLst>
                                    <p:set>
                                      <p:cBhvr>
                                        <p:cTn id="261" dur="1" fill="hold">
                                          <p:stCondLst>
                                            <p:cond delay="0"/>
                                          </p:stCondLst>
                                        </p:cTn>
                                        <p:tgtEl>
                                          <p:spTgt spid="124"/>
                                        </p:tgtEl>
                                        <p:attrNameLst>
                                          <p:attrName>style.visibility</p:attrName>
                                        </p:attrNameLst>
                                      </p:cBhvr>
                                      <p:to>
                                        <p:strVal val="visible"/>
                                      </p:to>
                                    </p:set>
                                    <p:animEffect transition="in" filter="fade">
                                      <p:cBhvr>
                                        <p:cTn id="262" dur="500"/>
                                        <p:tgtEl>
                                          <p:spTgt spid="124"/>
                                        </p:tgtEl>
                                      </p:cBhvr>
                                    </p:animEffect>
                                  </p:childTnLst>
                                </p:cTn>
                              </p:par>
                              <p:par>
                                <p:cTn id="263" presetID="8" presetClass="emph" presetSubtype="0" repeatCount="indefinite" fill="hold" nodeType="withEffect">
                                  <p:stCondLst>
                                    <p:cond delay="0"/>
                                  </p:stCondLst>
                                  <p:childTnLst>
                                    <p:animRot by="21600000">
                                      <p:cBhvr>
                                        <p:cTn id="264" dur="1000" fill="hold"/>
                                        <p:tgtEl>
                                          <p:spTgt spid="124"/>
                                        </p:tgtEl>
                                        <p:attrNameLst>
                                          <p:attrName>r</p:attrName>
                                        </p:attrNameLst>
                                      </p:cBhvr>
                                    </p:animRot>
                                  </p:childTnLst>
                                </p:cTn>
                              </p:par>
                              <p:par>
                                <p:cTn id="265" presetID="10" presetClass="entr" presetSubtype="0" fill="hold" nodeType="withEffect">
                                  <p:stCondLst>
                                    <p:cond delay="500"/>
                                  </p:stCondLst>
                                  <p:childTnLst>
                                    <p:set>
                                      <p:cBhvr>
                                        <p:cTn id="266" dur="1" fill="hold">
                                          <p:stCondLst>
                                            <p:cond delay="0"/>
                                          </p:stCondLst>
                                        </p:cTn>
                                        <p:tgtEl>
                                          <p:spTgt spid="119"/>
                                        </p:tgtEl>
                                        <p:attrNameLst>
                                          <p:attrName>style.visibility</p:attrName>
                                        </p:attrNameLst>
                                      </p:cBhvr>
                                      <p:to>
                                        <p:strVal val="visible"/>
                                      </p:to>
                                    </p:set>
                                    <p:animEffect transition="in" filter="fade">
                                      <p:cBhvr>
                                        <p:cTn id="267" dur="500"/>
                                        <p:tgtEl>
                                          <p:spTgt spid="119"/>
                                        </p:tgtEl>
                                      </p:cBhvr>
                                    </p:animEffect>
                                  </p:childTnLst>
                                </p:cTn>
                              </p:par>
                              <p:par>
                                <p:cTn id="268" presetID="8" presetClass="emph" presetSubtype="0" repeatCount="indefinite" fill="hold" nodeType="withEffect">
                                  <p:stCondLst>
                                    <p:cond delay="500"/>
                                  </p:stCondLst>
                                  <p:childTnLst>
                                    <p:animRot by="-21600000">
                                      <p:cBhvr>
                                        <p:cTn id="269" dur="1000" fill="hold"/>
                                        <p:tgtEl>
                                          <p:spTgt spid="119"/>
                                        </p:tgtEl>
                                        <p:attrNameLst>
                                          <p:attrName>r</p:attrName>
                                        </p:attrNameLst>
                                      </p:cBhvr>
                                    </p:animRot>
                                  </p:childTnLst>
                                </p:cTn>
                              </p:par>
                              <p:par>
                                <p:cTn id="270" presetID="10" presetClass="entr" presetSubtype="0" fill="hold" nodeType="withEffect">
                                  <p:stCondLst>
                                    <p:cond delay="500"/>
                                  </p:stCondLst>
                                  <p:childTnLst>
                                    <p:set>
                                      <p:cBhvr>
                                        <p:cTn id="271" dur="1" fill="hold">
                                          <p:stCondLst>
                                            <p:cond delay="0"/>
                                          </p:stCondLst>
                                        </p:cTn>
                                        <p:tgtEl>
                                          <p:spTgt spid="114"/>
                                        </p:tgtEl>
                                        <p:attrNameLst>
                                          <p:attrName>style.visibility</p:attrName>
                                        </p:attrNameLst>
                                      </p:cBhvr>
                                      <p:to>
                                        <p:strVal val="visible"/>
                                      </p:to>
                                    </p:set>
                                    <p:animEffect transition="in" filter="fade">
                                      <p:cBhvr>
                                        <p:cTn id="272" dur="500"/>
                                        <p:tgtEl>
                                          <p:spTgt spid="114"/>
                                        </p:tgtEl>
                                      </p:cBhvr>
                                    </p:animEffect>
                                  </p:childTnLst>
                                </p:cTn>
                              </p:par>
                              <p:par>
                                <p:cTn id="273" presetID="8" presetClass="emph" presetSubtype="0" repeatCount="indefinite" fill="hold" nodeType="withEffect">
                                  <p:stCondLst>
                                    <p:cond delay="500"/>
                                  </p:stCondLst>
                                  <p:childTnLst>
                                    <p:animRot by="21600000">
                                      <p:cBhvr>
                                        <p:cTn id="274" dur="1000" fill="hold"/>
                                        <p:tgtEl>
                                          <p:spTgt spid="114"/>
                                        </p:tgtEl>
                                        <p:attrNameLst>
                                          <p:attrName>r</p:attrName>
                                        </p:attrNameLst>
                                      </p:cBhvr>
                                    </p:animRot>
                                  </p:childTnLst>
                                </p:cTn>
                              </p:par>
                              <p:par>
                                <p:cTn id="275" presetID="1" presetClass="entr" presetSubtype="0" fill="hold" nodeType="withEffect">
                                  <p:stCondLst>
                                    <p:cond delay="500"/>
                                  </p:stCondLst>
                                  <p:childTnLst>
                                    <p:set>
                                      <p:cBhvr>
                                        <p:cTn id="276" dur="1" fill="hold">
                                          <p:stCondLst>
                                            <p:cond delay="0"/>
                                          </p:stCondLst>
                                        </p:cTn>
                                        <p:tgtEl>
                                          <p:spTgt spid="32"/>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2" presetClass="entr" presetSubtype="8" fill="hold" grpId="0" nodeType="clickEffect">
                                  <p:stCondLst>
                                    <p:cond delay="0"/>
                                  </p:stCondLst>
                                  <p:childTnLst>
                                    <p:set>
                                      <p:cBhvr>
                                        <p:cTn id="280" dur="1" fill="hold">
                                          <p:stCondLst>
                                            <p:cond delay="0"/>
                                          </p:stCondLst>
                                        </p:cTn>
                                        <p:tgtEl>
                                          <p:spTgt spid="15"/>
                                        </p:tgtEl>
                                        <p:attrNameLst>
                                          <p:attrName>style.visibility</p:attrName>
                                        </p:attrNameLst>
                                      </p:cBhvr>
                                      <p:to>
                                        <p:strVal val="visible"/>
                                      </p:to>
                                    </p:set>
                                    <p:anim calcmode="lin" valueType="num">
                                      <p:cBhvr additive="base">
                                        <p:cTn id="281" dur="500" fill="hold"/>
                                        <p:tgtEl>
                                          <p:spTgt spid="15"/>
                                        </p:tgtEl>
                                        <p:attrNameLst>
                                          <p:attrName>ppt_x</p:attrName>
                                        </p:attrNameLst>
                                      </p:cBhvr>
                                      <p:tavLst>
                                        <p:tav tm="0">
                                          <p:val>
                                            <p:strVal val="0-#ppt_w/2"/>
                                          </p:val>
                                        </p:tav>
                                        <p:tav tm="100000">
                                          <p:val>
                                            <p:strVal val="#ppt_x"/>
                                          </p:val>
                                        </p:tav>
                                      </p:tavLst>
                                    </p:anim>
                                    <p:anim calcmode="lin" valueType="num">
                                      <p:cBhvr additive="base">
                                        <p:cTn id="282" dur="500" fill="hold"/>
                                        <p:tgtEl>
                                          <p:spTgt spid="15"/>
                                        </p:tgtEl>
                                        <p:attrNameLst>
                                          <p:attrName>ppt_y</p:attrName>
                                        </p:attrNameLst>
                                      </p:cBhvr>
                                      <p:tavLst>
                                        <p:tav tm="0">
                                          <p:val>
                                            <p:strVal val="#ppt_y"/>
                                          </p:val>
                                        </p:tav>
                                        <p:tav tm="100000">
                                          <p:val>
                                            <p:strVal val="#ppt_y"/>
                                          </p:val>
                                        </p:tav>
                                      </p:tavLst>
                                    </p:anim>
                                  </p:childTnLst>
                                </p:cTn>
                              </p:par>
                            </p:childTnLst>
                          </p:cTn>
                        </p:par>
                        <p:par>
                          <p:cTn id="283" fill="hold">
                            <p:stCondLst>
                              <p:cond delay="500"/>
                            </p:stCondLst>
                            <p:childTnLst>
                              <p:par>
                                <p:cTn id="284" presetID="10" presetClass="entr" presetSubtype="0" fill="hold" grpId="0" nodeType="afterEffect">
                                  <p:stCondLst>
                                    <p:cond delay="0"/>
                                  </p:stCondLst>
                                  <p:childTnLst>
                                    <p:set>
                                      <p:cBhvr>
                                        <p:cTn id="285" dur="1" fill="hold">
                                          <p:stCondLst>
                                            <p:cond delay="0"/>
                                          </p:stCondLst>
                                        </p:cTn>
                                        <p:tgtEl>
                                          <p:spTgt spid="16"/>
                                        </p:tgtEl>
                                        <p:attrNameLst>
                                          <p:attrName>style.visibility</p:attrName>
                                        </p:attrNameLst>
                                      </p:cBhvr>
                                      <p:to>
                                        <p:strVal val="visible"/>
                                      </p:to>
                                    </p:set>
                                    <p:animEffect transition="in" filter="fade">
                                      <p:cBhvr>
                                        <p:cTn id="286" dur="500"/>
                                        <p:tgtEl>
                                          <p:spTgt spid="16"/>
                                        </p:tgtEl>
                                      </p:cBhvr>
                                    </p:animEffect>
                                  </p:childTnLst>
                                </p:cTn>
                              </p:par>
                            </p:childTnLst>
                          </p:cTn>
                        </p:par>
                        <p:par>
                          <p:cTn id="287" fill="hold">
                            <p:stCondLst>
                              <p:cond delay="1000"/>
                            </p:stCondLst>
                            <p:childTnLst>
                              <p:par>
                                <p:cTn id="288" presetID="22" presetClass="entr" presetSubtype="8" fill="hold" nodeType="afterEffect">
                                  <p:stCondLst>
                                    <p:cond delay="0"/>
                                  </p:stCondLst>
                                  <p:childTnLst>
                                    <p:set>
                                      <p:cBhvr>
                                        <p:cTn id="289" dur="1" fill="hold">
                                          <p:stCondLst>
                                            <p:cond delay="0"/>
                                          </p:stCondLst>
                                        </p:cTn>
                                        <p:tgtEl>
                                          <p:spTgt spid="149"/>
                                        </p:tgtEl>
                                        <p:attrNameLst>
                                          <p:attrName>style.visibility</p:attrName>
                                        </p:attrNameLst>
                                      </p:cBhvr>
                                      <p:to>
                                        <p:strVal val="visible"/>
                                      </p:to>
                                    </p:set>
                                    <p:animEffect transition="in" filter="wipe(left)">
                                      <p:cBhvr>
                                        <p:cTn id="290" dur="500"/>
                                        <p:tgtEl>
                                          <p:spTgt spid="149"/>
                                        </p:tgtEl>
                                      </p:cBhvr>
                                    </p:animEffect>
                                  </p:childTnLst>
                                </p:cTn>
                              </p:par>
                            </p:childTnLst>
                          </p:cTn>
                        </p:par>
                        <p:par>
                          <p:cTn id="291" fill="hold">
                            <p:stCondLst>
                              <p:cond delay="1500"/>
                            </p:stCondLst>
                            <p:childTnLst>
                              <p:par>
                                <p:cTn id="292" presetID="22" presetClass="entr" presetSubtype="8" fill="hold" nodeType="afterEffect">
                                  <p:stCondLst>
                                    <p:cond delay="0"/>
                                  </p:stCondLst>
                                  <p:childTnLst>
                                    <p:set>
                                      <p:cBhvr>
                                        <p:cTn id="293" dur="1" fill="hold">
                                          <p:stCondLst>
                                            <p:cond delay="0"/>
                                          </p:stCondLst>
                                        </p:cTn>
                                        <p:tgtEl>
                                          <p:spTgt spid="11"/>
                                        </p:tgtEl>
                                        <p:attrNameLst>
                                          <p:attrName>style.visibility</p:attrName>
                                        </p:attrNameLst>
                                      </p:cBhvr>
                                      <p:to>
                                        <p:strVal val="visible"/>
                                      </p:to>
                                    </p:set>
                                    <p:animEffect transition="in" filter="wipe(left)">
                                      <p:cBhvr>
                                        <p:cTn id="294" dur="500"/>
                                        <p:tgtEl>
                                          <p:spTgt spid="11"/>
                                        </p:tgtEl>
                                      </p:cBhvr>
                                    </p:animEffect>
                                  </p:childTnLst>
                                </p:cTn>
                              </p:par>
                            </p:childTnLst>
                          </p:cTn>
                        </p:par>
                        <p:par>
                          <p:cTn id="295" fill="hold">
                            <p:stCondLst>
                              <p:cond delay="2000"/>
                            </p:stCondLst>
                            <p:childTnLst>
                              <p:par>
                                <p:cTn id="296" presetID="22" presetClass="entr" presetSubtype="2" fill="hold" nodeType="afterEffect">
                                  <p:stCondLst>
                                    <p:cond delay="0"/>
                                  </p:stCondLst>
                                  <p:childTnLst>
                                    <p:set>
                                      <p:cBhvr>
                                        <p:cTn id="297" dur="1" fill="hold">
                                          <p:stCondLst>
                                            <p:cond delay="0"/>
                                          </p:stCondLst>
                                        </p:cTn>
                                        <p:tgtEl>
                                          <p:spTgt spid="152"/>
                                        </p:tgtEl>
                                        <p:attrNameLst>
                                          <p:attrName>style.visibility</p:attrName>
                                        </p:attrNameLst>
                                      </p:cBhvr>
                                      <p:to>
                                        <p:strVal val="visible"/>
                                      </p:to>
                                    </p:set>
                                    <p:animEffect transition="in" filter="wipe(right)">
                                      <p:cBhvr>
                                        <p:cTn id="298" dur="500"/>
                                        <p:tgtEl>
                                          <p:spTgt spid="152"/>
                                        </p:tgtEl>
                                      </p:cBhvr>
                                    </p:animEffect>
                                  </p:childTnLst>
                                </p:cTn>
                              </p:par>
                            </p:childTnLst>
                          </p:cTn>
                        </p:par>
                        <p:par>
                          <p:cTn id="299" fill="hold">
                            <p:stCondLst>
                              <p:cond delay="2500"/>
                            </p:stCondLst>
                            <p:childTnLst>
                              <p:par>
                                <p:cTn id="300" presetID="22" presetClass="entr" presetSubtype="8" fill="hold" grpId="0" nodeType="afterEffect">
                                  <p:stCondLst>
                                    <p:cond delay="0"/>
                                  </p:stCondLst>
                                  <p:childTnLst>
                                    <p:set>
                                      <p:cBhvr>
                                        <p:cTn id="301" dur="1" fill="hold">
                                          <p:stCondLst>
                                            <p:cond delay="0"/>
                                          </p:stCondLst>
                                        </p:cTn>
                                        <p:tgtEl>
                                          <p:spTgt spid="156"/>
                                        </p:tgtEl>
                                        <p:attrNameLst>
                                          <p:attrName>style.visibility</p:attrName>
                                        </p:attrNameLst>
                                      </p:cBhvr>
                                      <p:to>
                                        <p:strVal val="visible"/>
                                      </p:to>
                                    </p:set>
                                    <p:animEffect transition="in" filter="wipe(left)">
                                      <p:cBhvr>
                                        <p:cTn id="302"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9" grpId="0" animBg="1"/>
      <p:bldP spid="144" grpId="0"/>
      <p:bldP spid="15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Image result for piz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523" y="1322601"/>
            <a:ext cx="3973889" cy="20111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93582" y="187118"/>
            <a:ext cx="5469017" cy="517731"/>
          </a:xfrm>
        </p:spPr>
        <p:txBody>
          <a:bodyPr>
            <a:normAutofit/>
          </a:bodyPr>
          <a:lstStyle/>
          <a:p>
            <a:r>
              <a:rPr lang="en-US" dirty="0"/>
              <a:t>Culture Leaders ….</a:t>
            </a:r>
            <a:endParaRPr dirty="0"/>
          </a:p>
        </p:txBody>
      </p:sp>
      <p:pic>
        <p:nvPicPr>
          <p:cNvPr id="1028" name="Picture 4" descr="Image result for scotch blant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827" y="3514725"/>
            <a:ext cx="1641920" cy="29718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8" descr="https://us-mg6.mail.yahoo.com/ya/download?mid=2%5f0%5f0%5f1%5f4428768%5fACTsw0MAFrA5V%2bPXxgnEAFl7T54&amp;m=YaDownload&amp;pid=2&amp;fid=Inbox&amp;inline=1&amp;appid=yahoomail"/>
          <p:cNvSpPr>
            <a:spLocks noChangeAspect="1" noChangeArrowheads="1"/>
          </p:cNvSpPr>
          <p:nvPr/>
        </p:nvSpPr>
        <p:spPr bwMode="auto">
          <a:xfrm>
            <a:off x="-1349375" y="9318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1085849" y="1627216"/>
            <a:ext cx="1419225" cy="1401917"/>
          </a:xfrm>
          <a:prstGeom prst="rect">
            <a:avLst/>
          </a:prstGeom>
        </p:spPr>
      </p:pic>
      <p:pic>
        <p:nvPicPr>
          <p:cNvPr id="8" name="Picture 7"/>
          <p:cNvPicPr>
            <a:picLocks noChangeAspect="1"/>
          </p:cNvPicPr>
          <p:nvPr/>
        </p:nvPicPr>
        <p:blipFill>
          <a:blip r:embed="rId5"/>
          <a:stretch>
            <a:fillRect/>
          </a:stretch>
        </p:blipFill>
        <p:spPr>
          <a:xfrm>
            <a:off x="866429" y="4248150"/>
            <a:ext cx="1514820" cy="1571625"/>
          </a:xfrm>
          <a:prstGeom prst="rect">
            <a:avLst/>
          </a:prstGeom>
        </p:spPr>
      </p:pic>
      <p:cxnSp>
        <p:nvCxnSpPr>
          <p:cNvPr id="10" name="Straight Arrow Connector 9"/>
          <p:cNvCxnSpPr/>
          <p:nvPr/>
        </p:nvCxnSpPr>
        <p:spPr>
          <a:xfrm flipV="1">
            <a:off x="2828090" y="4914900"/>
            <a:ext cx="1401010"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990850" y="2066924"/>
            <a:ext cx="1781175" cy="114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447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12D0507-9F86-7A45-BE8E-43760B9F92AA}" type="slidenum">
              <a:rPr lang="en-US" smtClean="0"/>
              <a:pPr/>
              <a:t>42</a:t>
            </a:fld>
            <a:endParaRPr lang="en-US" dirty="0"/>
          </a:p>
        </p:txBody>
      </p:sp>
      <p:sp>
        <p:nvSpPr>
          <p:cNvPr id="2" name="TextBox 1"/>
          <p:cNvSpPr txBox="1"/>
          <p:nvPr/>
        </p:nvSpPr>
        <p:spPr>
          <a:xfrm>
            <a:off x="3343275" y="3648075"/>
            <a:ext cx="3060518" cy="923330"/>
          </a:xfrm>
          <a:prstGeom prst="rect">
            <a:avLst/>
          </a:prstGeom>
          <a:noFill/>
        </p:spPr>
        <p:txBody>
          <a:bodyPr wrap="none" rtlCol="0">
            <a:spAutoFit/>
          </a:bodyPr>
          <a:lstStyle/>
          <a:p>
            <a:r>
              <a:rPr lang="en-US" dirty="0">
                <a:hlinkClick r:id="rId2"/>
              </a:rPr>
              <a:t>Michael.pepe@Verizon.com</a:t>
            </a:r>
            <a:endParaRPr lang="en-US" dirty="0"/>
          </a:p>
          <a:p>
            <a:r>
              <a:rPr lang="en-US" dirty="0"/>
              <a:t>631-662-0027</a:t>
            </a:r>
          </a:p>
          <a:p>
            <a:endParaRPr lang="en-US" dirty="0"/>
          </a:p>
        </p:txBody>
      </p:sp>
    </p:spTree>
    <p:extLst>
      <p:ext uri="{BB962C8B-B14F-4D97-AF65-F5344CB8AC3E}">
        <p14:creationId xmlns:p14="http://schemas.microsoft.com/office/powerpoint/2010/main" val="1405018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ED6A055-1BDC-46F1-BC0F-8939D210285A}"/>
              </a:ext>
            </a:extLst>
          </p:cNvPr>
          <p:cNvSpPr>
            <a:spLocks noGrp="1"/>
          </p:cNvSpPr>
          <p:nvPr>
            <p:ph type="sldNum" sz="quarter" idx="11"/>
          </p:nvPr>
        </p:nvSpPr>
        <p:spPr/>
        <p:txBody>
          <a:bodyPr/>
          <a:lstStyle/>
          <a:p>
            <a:fld id="{E12D0507-9F86-7A45-BE8E-43760B9F92AA}" type="slidenum">
              <a:rPr lang="en-US" smtClean="0"/>
              <a:pPr/>
              <a:t>43</a:t>
            </a:fld>
            <a:endParaRPr lang="en-US" dirty="0"/>
          </a:p>
        </p:txBody>
      </p:sp>
    </p:spTree>
    <p:extLst>
      <p:ext uri="{BB962C8B-B14F-4D97-AF65-F5344CB8AC3E}">
        <p14:creationId xmlns:p14="http://schemas.microsoft.com/office/powerpoint/2010/main" val="2627670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A08BE69-B421-45A3-B821-F5D88BE90B8F}"/>
              </a:ext>
            </a:extLst>
          </p:cNvPr>
          <p:cNvSpPr>
            <a:spLocks noGrp="1"/>
          </p:cNvSpPr>
          <p:nvPr>
            <p:ph type="sldNum" sz="quarter" idx="11"/>
          </p:nvPr>
        </p:nvSpPr>
        <p:spPr/>
        <p:txBody>
          <a:bodyPr/>
          <a:lstStyle/>
          <a:p>
            <a:fld id="{E12D0507-9F86-7A45-BE8E-43760B9F92AA}" type="slidenum">
              <a:rPr lang="en-US" smtClean="0"/>
              <a:pPr/>
              <a:t>44</a:t>
            </a:fld>
            <a:endParaRPr lang="en-US" dirty="0"/>
          </a:p>
        </p:txBody>
      </p:sp>
      <p:pic>
        <p:nvPicPr>
          <p:cNvPr id="1038" name="Picture 14" descr="Image result for car factory floor modern">
            <a:extLst>
              <a:ext uri="{FF2B5EF4-FFF2-40B4-BE49-F238E27FC236}">
                <a16:creationId xmlns:a16="http://schemas.microsoft.com/office/drawing/2014/main" xmlns="" id="{1307B2AE-AEF1-40E7-ABF3-DB0425289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811" y="917865"/>
            <a:ext cx="4148689" cy="2730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ork1">
            <a:extLst>
              <a:ext uri="{FF2B5EF4-FFF2-40B4-BE49-F238E27FC236}">
                <a16:creationId xmlns:a16="http://schemas.microsoft.com/office/drawing/2014/main" xmlns="" id="{8DF75367-DD37-4748-9EE5-1007C0097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27" y="461818"/>
            <a:ext cx="4303372" cy="27462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ar factory floor image old">
            <a:extLst>
              <a:ext uri="{FF2B5EF4-FFF2-40B4-BE49-F238E27FC236}">
                <a16:creationId xmlns:a16="http://schemas.microsoft.com/office/drawing/2014/main" xmlns="" id="{595D1DFA-C435-43C1-BA3E-B4DC8FFB0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3648364"/>
            <a:ext cx="3364126" cy="210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921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901148"/>
            <a:ext cx="9144000" cy="4978952"/>
          </a:xfrm>
          <a:prstGeom prst="rect">
            <a:avLst/>
          </a:prstGeom>
          <a:solidFill>
            <a:schemeClr val="bg2">
              <a:lumMod val="90000"/>
              <a:lumOff val="10000"/>
            </a:schemeClr>
          </a:solidFill>
          <a:ln w="38100" cap="flat" cmpd="sng" algn="ctr">
            <a:noFill/>
            <a:prstDash val="solid"/>
          </a:ln>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eaLnBrk="1" hangingPunct="1">
              <a:lnSpc>
                <a:spcPts val="1725"/>
              </a:lnSpc>
              <a:buClr>
                <a:srgbClr val="FFFFFF"/>
              </a:buClr>
              <a:defRPr/>
            </a:pPr>
            <a:endParaRPr lang="en-US" altLang="en-US" sz="1200" smtClean="0">
              <a:solidFill>
                <a:srgbClr val="22475C"/>
              </a:solidFill>
              <a:ea typeface="Arial Unicode MS" panose="020B0604020202020204" pitchFamily="34" charset="-128"/>
              <a:cs typeface="Arial Unicode MS" panose="020B0604020202020204" pitchFamily="34" charset="-128"/>
            </a:endParaRPr>
          </a:p>
        </p:txBody>
      </p:sp>
      <p:sp>
        <p:nvSpPr>
          <p:cNvPr id="30723" name="Title 1"/>
          <p:cNvSpPr>
            <a:spLocks noGrp="1"/>
          </p:cNvSpPr>
          <p:nvPr>
            <p:ph type="title"/>
          </p:nvPr>
        </p:nvSpPr>
        <p:spPr>
          <a:xfrm>
            <a:off x="342900" y="246802"/>
            <a:ext cx="8229600" cy="654346"/>
          </a:xfrm>
        </p:spPr>
        <p:txBody>
          <a:bodyPr>
            <a:normAutofit fontScale="90000"/>
          </a:bodyPr>
          <a:lstStyle/>
          <a:p>
            <a:pPr eaLnBrk="1" hangingPunct="1"/>
            <a:r>
              <a:rPr altLang="en-US" dirty="0" smtClean="0"/>
              <a:t>Expectations Are Changing</a:t>
            </a:r>
          </a:p>
        </p:txBody>
      </p:sp>
      <p:pic>
        <p:nvPicPr>
          <p:cNvPr id="30724" name="Picture 2"/>
          <p:cNvPicPr>
            <a:picLocks noChangeAspect="1"/>
          </p:cNvPicPr>
          <p:nvPr/>
        </p:nvPicPr>
        <p:blipFill>
          <a:blip r:embed="rId3">
            <a:extLst>
              <a:ext uri="{28A0092B-C50C-407E-A947-70E740481C1C}">
                <a14:useLocalDpi xmlns:a14="http://schemas.microsoft.com/office/drawing/2010/main" val="0"/>
              </a:ext>
            </a:extLst>
          </a:blip>
          <a:srcRect l="13194" r="29221"/>
          <a:stretch>
            <a:fillRect/>
          </a:stretch>
        </p:blipFill>
        <p:spPr bwMode="auto">
          <a:xfrm>
            <a:off x="4694238" y="1485900"/>
            <a:ext cx="4178300" cy="401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3" descr="Speed.jpg"/>
          <p:cNvPicPr>
            <a:picLocks noChangeAspect="1"/>
          </p:cNvPicPr>
          <p:nvPr/>
        </p:nvPicPr>
        <p:blipFill>
          <a:blip r:embed="rId4">
            <a:extLst>
              <a:ext uri="{28A0092B-C50C-407E-A947-70E740481C1C}">
                <a14:useLocalDpi xmlns:a14="http://schemas.microsoft.com/office/drawing/2010/main" val="0"/>
              </a:ext>
            </a:extLst>
          </a:blip>
          <a:srcRect l="27301" b="2568"/>
          <a:stretch>
            <a:fillRect/>
          </a:stretch>
        </p:blipFill>
        <p:spPr bwMode="auto">
          <a:xfrm>
            <a:off x="384175" y="1485900"/>
            <a:ext cx="4167188" cy="401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79413" y="1098551"/>
            <a:ext cx="4176712" cy="520700"/>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eaLnBrk="1" fontAlgn="auto" hangingPunct="1">
              <a:spcBef>
                <a:spcPts val="0"/>
              </a:spcBef>
              <a:spcAft>
                <a:spcPts val="0"/>
              </a:spcAft>
              <a:defRPr/>
            </a:pPr>
            <a:r>
              <a:rPr lang="en-US" sz="2000" dirty="0">
                <a:solidFill>
                  <a:schemeClr val="accent1"/>
                </a:solidFill>
              </a:rPr>
              <a:t>UNPRECEDENTED SPEED</a:t>
            </a:r>
          </a:p>
        </p:txBody>
      </p:sp>
      <p:sp>
        <p:nvSpPr>
          <p:cNvPr id="6" name="TextBox 5"/>
          <p:cNvSpPr txBox="1"/>
          <p:nvPr/>
        </p:nvSpPr>
        <p:spPr>
          <a:xfrm>
            <a:off x="4694238" y="1098551"/>
            <a:ext cx="4176712" cy="520700"/>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eaLnBrk="1" fontAlgn="auto" hangingPunct="1">
              <a:spcBef>
                <a:spcPts val="0"/>
              </a:spcBef>
              <a:spcAft>
                <a:spcPts val="0"/>
              </a:spcAft>
              <a:defRPr/>
            </a:pPr>
            <a:r>
              <a:rPr lang="en-US" sz="2000" dirty="0" smtClean="0">
                <a:solidFill>
                  <a:schemeClr val="accent4"/>
                </a:solidFill>
              </a:rPr>
              <a:t>EXCEPTIONAL CUSTOMER EXPERIENCE  </a:t>
            </a:r>
            <a:endParaRPr lang="en-US" sz="2000" dirty="0">
              <a:solidFill>
                <a:schemeClr val="accent4"/>
              </a:solidFill>
            </a:endParaRPr>
          </a:p>
        </p:txBody>
      </p:sp>
      <p:sp>
        <p:nvSpPr>
          <p:cNvPr id="7" name="Rectangle 6"/>
          <p:cNvSpPr/>
          <p:nvPr/>
        </p:nvSpPr>
        <p:spPr>
          <a:xfrm>
            <a:off x="342900" y="5520267"/>
            <a:ext cx="4279900" cy="200055"/>
          </a:xfrm>
          <a:prstGeom prst="rect">
            <a:avLst/>
          </a:prstGeom>
        </p:spPr>
        <p:txBody>
          <a:bodyPr>
            <a:spAutoFit/>
          </a:bodyPr>
          <a:lstStyle/>
          <a:p>
            <a:pPr eaLnBrk="1" fontAlgn="auto" hangingPunct="1">
              <a:spcBef>
                <a:spcPts val="0"/>
              </a:spcBef>
              <a:spcAft>
                <a:spcPts val="0"/>
              </a:spcAft>
              <a:defRPr/>
            </a:pPr>
            <a:r>
              <a:rPr lang="en-US" sz="700" dirty="0">
                <a:solidFill>
                  <a:schemeClr val="accent2">
                    <a:lumMod val="75000"/>
                  </a:schemeClr>
                </a:solidFill>
                <a:latin typeface="Calibri"/>
                <a:cs typeface="Arial Unicode MS" pitchFamily="34" charset="-128"/>
              </a:rPr>
              <a:t>2015 Vanson Bourne study commissioned by CA</a:t>
            </a:r>
          </a:p>
        </p:txBody>
      </p:sp>
      <p:sp>
        <p:nvSpPr>
          <p:cNvPr id="30729" name="Rectangle 7"/>
          <p:cNvSpPr>
            <a:spLocks noChangeArrowheads="1"/>
          </p:cNvSpPr>
          <p:nvPr/>
        </p:nvSpPr>
        <p:spPr bwMode="auto">
          <a:xfrm>
            <a:off x="4635500" y="5522385"/>
            <a:ext cx="427990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r>
              <a:rPr lang="en-US" altLang="en-US" sz="700">
                <a:solidFill>
                  <a:srgbClr val="96A8A8"/>
                </a:solidFill>
                <a:ea typeface="Arial Unicode MS" pitchFamily="34" charset="-128"/>
                <a:cs typeface="Arial Unicode MS" pitchFamily="34" charset="-128"/>
              </a:rPr>
              <a:t>Source: </a:t>
            </a:r>
            <a:r>
              <a:rPr lang="en-US" altLang="en-US" sz="700">
                <a:solidFill>
                  <a:srgbClr val="96A8A8"/>
                </a:solidFill>
                <a:ea typeface="Arial Unicode MS" pitchFamily="34" charset="-128"/>
                <a:cs typeface="Arial Unicode MS" pitchFamily="34" charset="-128"/>
                <a:hlinkClick r:id="rId5"/>
              </a:rPr>
              <a:t>Reaching the Top of the Web Performance Mountain</a:t>
            </a:r>
            <a:endParaRPr lang="en-US" altLang="en-US" sz="700">
              <a:solidFill>
                <a:srgbClr val="96A8A8"/>
              </a:solidFill>
              <a:ea typeface="Arial Unicode MS" pitchFamily="34" charset="-128"/>
              <a:cs typeface="Arial Unicode MS" pitchFamily="34" charset="-128"/>
            </a:endParaRPr>
          </a:p>
        </p:txBody>
      </p:sp>
      <p:cxnSp>
        <p:nvCxnSpPr>
          <p:cNvPr id="9" name="Straight Connector 8"/>
          <p:cNvCxnSpPr/>
          <p:nvPr/>
        </p:nvCxnSpPr>
        <p:spPr>
          <a:xfrm>
            <a:off x="379413" y="1483784"/>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694238" y="1483784"/>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79413" y="3871384"/>
            <a:ext cx="4176712" cy="1634067"/>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ts val="1725"/>
              </a:lnSpc>
              <a:buClr>
                <a:srgbClr val="FFFFFF"/>
              </a:buClr>
              <a:defRPr/>
            </a:pPr>
            <a:endParaRPr lang="en-US" altLang="en-US" smtClean="0">
              <a:solidFill>
                <a:schemeClr val="accent1"/>
              </a:solidFill>
            </a:endParaRPr>
          </a:p>
        </p:txBody>
      </p:sp>
      <p:cxnSp>
        <p:nvCxnSpPr>
          <p:cNvPr id="12" name="Straight Connector 11"/>
          <p:cNvCxnSpPr/>
          <p:nvPr/>
        </p:nvCxnSpPr>
        <p:spPr>
          <a:xfrm>
            <a:off x="379413" y="5520267"/>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4238" y="3884084"/>
            <a:ext cx="4176712" cy="1634067"/>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ts val="1725"/>
              </a:lnSpc>
              <a:buClr>
                <a:srgbClr val="FFFFFF"/>
              </a:buClr>
              <a:defRPr/>
            </a:pPr>
            <a:endParaRPr lang="en-US" altLang="en-US" smtClean="0">
              <a:solidFill>
                <a:schemeClr val="accent1"/>
              </a:solidFill>
            </a:endParaRPr>
          </a:p>
        </p:txBody>
      </p:sp>
      <p:cxnSp>
        <p:nvCxnSpPr>
          <p:cNvPr id="14" name="Straight Connector 13"/>
          <p:cNvCxnSpPr/>
          <p:nvPr/>
        </p:nvCxnSpPr>
        <p:spPr>
          <a:xfrm>
            <a:off x="4694238" y="5520267"/>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0736" name="Rectangle 14"/>
          <p:cNvSpPr>
            <a:spLocks noChangeArrowheads="1"/>
          </p:cNvSpPr>
          <p:nvPr/>
        </p:nvSpPr>
        <p:spPr bwMode="auto">
          <a:xfrm>
            <a:off x="4791481" y="4038600"/>
            <a:ext cx="15247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FFC91C"/>
                </a:solidFill>
                <a:ea typeface="Arial Unicode MS" pitchFamily="34" charset="-128"/>
                <a:cs typeface="Arial Unicode MS" pitchFamily="34" charset="-128"/>
              </a:rPr>
              <a:t>25%</a:t>
            </a:r>
          </a:p>
        </p:txBody>
      </p:sp>
      <p:sp>
        <p:nvSpPr>
          <p:cNvPr id="30737" name="Rectangle 15"/>
          <p:cNvSpPr>
            <a:spLocks noChangeArrowheads="1"/>
          </p:cNvSpPr>
          <p:nvPr/>
        </p:nvSpPr>
        <p:spPr bwMode="auto">
          <a:xfrm>
            <a:off x="6310313" y="4191000"/>
            <a:ext cx="254635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users will abandon a web application after just three seconds of delay</a:t>
            </a:r>
          </a:p>
        </p:txBody>
      </p:sp>
      <p:sp>
        <p:nvSpPr>
          <p:cNvPr id="30738" name="Rectangle 16"/>
          <p:cNvSpPr>
            <a:spLocks noChangeArrowheads="1"/>
          </p:cNvSpPr>
          <p:nvPr/>
        </p:nvSpPr>
        <p:spPr bwMode="auto">
          <a:xfrm>
            <a:off x="476656" y="4038600"/>
            <a:ext cx="15247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53BBD4"/>
                </a:solidFill>
                <a:ea typeface="Arial Unicode MS" pitchFamily="34" charset="-128"/>
                <a:cs typeface="Arial Unicode MS" pitchFamily="34" charset="-128"/>
              </a:rPr>
              <a:t>94%</a:t>
            </a:r>
          </a:p>
        </p:txBody>
      </p:sp>
      <p:sp>
        <p:nvSpPr>
          <p:cNvPr id="30739" name="Rectangle 17"/>
          <p:cNvSpPr>
            <a:spLocks noChangeArrowheads="1"/>
          </p:cNvSpPr>
          <p:nvPr/>
        </p:nvSpPr>
        <p:spPr bwMode="auto">
          <a:xfrm>
            <a:off x="1928813" y="4191000"/>
            <a:ext cx="2678112"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executives face increased pressure to release apps</a:t>
            </a:r>
            <a:br>
              <a:rPr lang="en-US" altLang="en-US" sz="1600">
                <a:solidFill>
                  <a:schemeClr val="bg1"/>
                </a:solidFill>
                <a:ea typeface="Calibri" pitchFamily="34" charset="0"/>
                <a:cs typeface="Calibri" pitchFamily="34" charset="0"/>
              </a:rPr>
            </a:br>
            <a:r>
              <a:rPr lang="en-US" altLang="en-US" sz="1600">
                <a:solidFill>
                  <a:schemeClr val="bg1"/>
                </a:solidFill>
                <a:ea typeface="Calibri" pitchFamily="34" charset="0"/>
                <a:cs typeface="Calibri" pitchFamily="34" charset="0"/>
              </a:rPr>
              <a:t>more quickly</a:t>
            </a:r>
          </a:p>
        </p:txBody>
      </p:sp>
    </p:spTree>
    <p:extLst>
      <p:ext uri="{BB962C8B-B14F-4D97-AF65-F5344CB8AC3E}">
        <p14:creationId xmlns:p14="http://schemas.microsoft.com/office/powerpoint/2010/main" val="1987073089"/>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81343" cy="6858000"/>
          </a:xfrm>
          <a:prstGeom prst="rect">
            <a:avLst/>
          </a:prstGeom>
        </p:spPr>
      </p:pic>
      <p:sp>
        <p:nvSpPr>
          <p:cNvPr id="3" name="Slide Number Placeholder 2"/>
          <p:cNvSpPr>
            <a:spLocks noGrp="1"/>
          </p:cNvSpPr>
          <p:nvPr>
            <p:ph type="sldNum" sz="quarter" idx="11"/>
          </p:nvPr>
        </p:nvSpPr>
        <p:spPr/>
        <p:txBody>
          <a:bodyPr/>
          <a:lstStyle/>
          <a:p>
            <a:fld id="{E12D0507-9F86-7A45-BE8E-43760B9F92AA}" type="slidenum">
              <a:rPr lang="en-US" smtClean="0"/>
              <a:pPr/>
              <a:t>6</a:t>
            </a:fld>
            <a:endParaRPr lang="en-US" dirty="0"/>
          </a:p>
        </p:txBody>
      </p:sp>
      <p:pic>
        <p:nvPicPr>
          <p:cNvPr id="4" name="Picture 3">
            <a:extLst>
              <a:ext uri="{FF2B5EF4-FFF2-40B4-BE49-F238E27FC236}">
                <a16:creationId xmlns:a16="http://schemas.microsoft.com/office/drawing/2014/main" xmlns="" id="{11A2D56A-7884-42CA-8D15-9DCACCC85243}"/>
              </a:ext>
            </a:extLst>
          </p:cNvPr>
          <p:cNvPicPr>
            <a:picLocks noChangeAspect="1"/>
          </p:cNvPicPr>
          <p:nvPr/>
        </p:nvPicPr>
        <p:blipFill>
          <a:blip r:embed="rId3"/>
          <a:stretch>
            <a:fillRect/>
          </a:stretch>
        </p:blipFill>
        <p:spPr>
          <a:xfrm>
            <a:off x="155862" y="1"/>
            <a:ext cx="8302338" cy="6670502"/>
          </a:xfrm>
          <a:prstGeom prst="rect">
            <a:avLst/>
          </a:prstGeom>
        </p:spPr>
      </p:pic>
    </p:spTree>
    <p:extLst>
      <p:ext uri="{BB962C8B-B14F-4D97-AF65-F5344CB8AC3E}">
        <p14:creationId xmlns:p14="http://schemas.microsoft.com/office/powerpoint/2010/main" val="30209546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881" y="860765"/>
            <a:ext cx="5808011" cy="5585695"/>
          </a:xfrm>
          <a:prstGeom prst="rect">
            <a:avLst/>
          </a:prstGeom>
        </p:spPr>
      </p:pic>
      <p:pic>
        <p:nvPicPr>
          <p:cNvPr id="7" name="Picture 6"/>
          <p:cNvPicPr>
            <a:picLocks noChangeAspect="1"/>
          </p:cNvPicPr>
          <p:nvPr/>
        </p:nvPicPr>
        <p:blipFill>
          <a:blip r:embed="rId3"/>
          <a:stretch>
            <a:fillRect/>
          </a:stretch>
        </p:blipFill>
        <p:spPr>
          <a:xfrm>
            <a:off x="5830872" y="2064960"/>
            <a:ext cx="3506153" cy="4381500"/>
          </a:xfrm>
          <a:prstGeom prst="rect">
            <a:avLst/>
          </a:prstGeom>
        </p:spPr>
      </p:pic>
      <p:pic>
        <p:nvPicPr>
          <p:cNvPr id="6" name="Picture 5"/>
          <p:cNvPicPr>
            <a:picLocks noChangeAspect="1"/>
          </p:cNvPicPr>
          <p:nvPr/>
        </p:nvPicPr>
        <p:blipFill>
          <a:blip r:embed="rId4"/>
          <a:stretch>
            <a:fillRect/>
          </a:stretch>
        </p:blipFill>
        <p:spPr>
          <a:xfrm>
            <a:off x="6116622" y="478345"/>
            <a:ext cx="1928813" cy="1217295"/>
          </a:xfrm>
          <a:prstGeom prst="rect">
            <a:avLst/>
          </a:prstGeom>
        </p:spPr>
      </p:pic>
    </p:spTree>
    <p:extLst>
      <p:ext uri="{BB962C8B-B14F-4D97-AF65-F5344CB8AC3E}">
        <p14:creationId xmlns:p14="http://schemas.microsoft.com/office/powerpoint/2010/main" val="4160653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a:t>
            </a:r>
            <a:r>
              <a:rPr lang="en-US" i="1" dirty="0"/>
              <a:t>Better</a:t>
            </a:r>
            <a:r>
              <a:rPr lang="en-US" dirty="0"/>
              <a:t> Brand</a:t>
            </a:r>
          </a:p>
        </p:txBody>
      </p:sp>
      <p:grpSp>
        <p:nvGrpSpPr>
          <p:cNvPr id="7" name="Group 6"/>
          <p:cNvGrpSpPr/>
          <p:nvPr/>
        </p:nvGrpSpPr>
        <p:grpSpPr>
          <a:xfrm>
            <a:off x="835310" y="4025606"/>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1352964"/>
            </a:xfrm>
            <a:prstGeom prst="rect">
              <a:avLst/>
            </a:prstGeom>
            <a:noFill/>
          </p:spPr>
          <p:txBody>
            <a:bodyPr wrap="square" rtlCol="0">
              <a:spAutoFit/>
            </a:bodyPr>
            <a:lstStyle/>
            <a:p>
              <a:pPr algn="ctr"/>
              <a:r>
                <a:rPr lang="en-US" sz="2000" dirty="0">
                  <a:solidFill>
                    <a:srgbClr val="FF0000"/>
                  </a:solidFill>
                </a:rPr>
                <a:t>CONTINUOUS </a:t>
              </a:r>
            </a:p>
            <a:p>
              <a:pPr algn="ctr"/>
              <a:r>
                <a:rPr lang="en-US" sz="2000" dirty="0">
                  <a:solidFill>
                    <a:srgbClr val="FF0000"/>
                  </a:solidFill>
                </a:rPr>
                <a:t>DELIVERY</a:t>
              </a:r>
            </a:p>
            <a:p>
              <a:pPr algn="ctr"/>
              <a:endParaRPr lang="en-US" sz="2000" dirty="0">
                <a:solidFill>
                  <a:srgbClr val="FF0000"/>
                </a:solidFill>
              </a:endParaRP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Innovation</a:t>
              </a:r>
            </a:p>
          </p:txBody>
        </p:sp>
        <p:pic>
          <p:nvPicPr>
            <p:cNvPr id="11" name="Picture 1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grpSp>
        <p:nvGrpSpPr>
          <p:cNvPr id="30" name="Group 29"/>
          <p:cNvGrpSpPr/>
          <p:nvPr/>
        </p:nvGrpSpPr>
        <p:grpSpPr>
          <a:xfrm>
            <a:off x="131690" y="5231265"/>
            <a:ext cx="715260" cy="791555"/>
            <a:chOff x="236247" y="1940574"/>
            <a:chExt cx="973592" cy="1059688"/>
          </a:xfrm>
        </p:grpSpPr>
        <p:pic>
          <p:nvPicPr>
            <p:cNvPr id="31" name="Picture 30"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2" name="Picture 31"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grpSp>
        <p:nvGrpSpPr>
          <p:cNvPr id="33" name="Group 32"/>
          <p:cNvGrpSpPr/>
          <p:nvPr/>
        </p:nvGrpSpPr>
        <p:grpSpPr>
          <a:xfrm>
            <a:off x="7977343" y="5251768"/>
            <a:ext cx="822900" cy="706741"/>
            <a:chOff x="5678836" y="2266950"/>
            <a:chExt cx="2368480" cy="1945627"/>
          </a:xfrm>
        </p:grpSpPr>
        <p:grpSp>
          <p:nvGrpSpPr>
            <p:cNvPr id="34" name="Group 33"/>
            <p:cNvGrpSpPr/>
            <p:nvPr/>
          </p:nvGrpSpPr>
          <p:grpSpPr>
            <a:xfrm>
              <a:off x="6251191" y="2266950"/>
              <a:ext cx="1136580" cy="964345"/>
              <a:chOff x="6953320" y="2343150"/>
              <a:chExt cx="1136580" cy="964345"/>
            </a:xfrm>
          </p:grpSpPr>
          <p:pic>
            <p:nvPicPr>
              <p:cNvPr id="42" name="Picture 41"/>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3" name="Picture 42"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6910736" y="2626545"/>
              <a:ext cx="1136580" cy="964345"/>
              <a:chOff x="6953320" y="2343150"/>
              <a:chExt cx="1136580" cy="964345"/>
            </a:xfrm>
          </p:grpSpPr>
          <p:pic>
            <p:nvPicPr>
              <p:cNvPr id="40" name="Picture 39"/>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1" name="Picture 40"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6" name="Group 35"/>
            <p:cNvGrpSpPr/>
            <p:nvPr/>
          </p:nvGrpSpPr>
          <p:grpSpPr>
            <a:xfrm>
              <a:off x="5678836" y="2663790"/>
              <a:ext cx="927100" cy="927100"/>
              <a:chOff x="6172200" y="2571750"/>
              <a:chExt cx="927100" cy="927100"/>
            </a:xfrm>
          </p:grpSpPr>
          <p:pic>
            <p:nvPicPr>
              <p:cNvPr id="38" name="Picture 37"/>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9" name="Picture 38" descr="color_informationstorage_color.png"/>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7" name="Picture 36" descr="Delivery.png"/>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4" name="TextBox 43"/>
          <p:cNvSpPr txBox="1"/>
          <p:nvPr/>
        </p:nvSpPr>
        <p:spPr>
          <a:xfrm>
            <a:off x="1697532" y="6138437"/>
            <a:ext cx="659155" cy="369332"/>
          </a:xfrm>
          <a:prstGeom prst="rect">
            <a:avLst/>
          </a:prstGeom>
          <a:noFill/>
        </p:spPr>
        <p:txBody>
          <a:bodyPr wrap="none" rtlCol="0">
            <a:spAutoFit/>
          </a:bodyPr>
          <a:lstStyle/>
          <a:p>
            <a:r>
              <a:rPr lang="en-US" dirty="0"/>
              <a:t>DEV</a:t>
            </a:r>
          </a:p>
        </p:txBody>
      </p:sp>
      <p:sp>
        <p:nvSpPr>
          <p:cNvPr id="45" name="TextBox 44"/>
          <p:cNvSpPr txBox="1"/>
          <p:nvPr/>
        </p:nvSpPr>
        <p:spPr>
          <a:xfrm>
            <a:off x="6611035" y="6138437"/>
            <a:ext cx="851515" cy="369332"/>
          </a:xfrm>
          <a:prstGeom prst="rect">
            <a:avLst/>
          </a:prstGeom>
          <a:noFill/>
        </p:spPr>
        <p:txBody>
          <a:bodyPr wrap="none" rtlCol="0">
            <a:spAutoFit/>
          </a:bodyPr>
          <a:lstStyle/>
          <a:p>
            <a:r>
              <a:rPr lang="en-US" dirty="0"/>
              <a:t>PROD</a:t>
            </a:r>
          </a:p>
        </p:txBody>
      </p:sp>
      <p:sp>
        <p:nvSpPr>
          <p:cNvPr id="46" name="TextBox 45"/>
          <p:cNvSpPr txBox="1"/>
          <p:nvPr/>
        </p:nvSpPr>
        <p:spPr>
          <a:xfrm>
            <a:off x="3079499" y="6138437"/>
            <a:ext cx="556563" cy="369332"/>
          </a:xfrm>
          <a:prstGeom prst="rect">
            <a:avLst/>
          </a:prstGeom>
          <a:noFill/>
        </p:spPr>
        <p:txBody>
          <a:bodyPr wrap="none" rtlCol="0">
            <a:spAutoFit/>
          </a:bodyPr>
          <a:lstStyle/>
          <a:p>
            <a:r>
              <a:rPr lang="en-US" dirty="0"/>
              <a:t>INT</a:t>
            </a:r>
          </a:p>
        </p:txBody>
      </p:sp>
      <p:sp>
        <p:nvSpPr>
          <p:cNvPr id="47" name="TextBox 46"/>
          <p:cNvSpPr txBox="1"/>
          <p:nvPr/>
        </p:nvSpPr>
        <p:spPr>
          <a:xfrm>
            <a:off x="4295436" y="6138437"/>
            <a:ext cx="629211" cy="369332"/>
          </a:xfrm>
          <a:prstGeom prst="rect">
            <a:avLst/>
          </a:prstGeom>
          <a:noFill/>
        </p:spPr>
        <p:txBody>
          <a:bodyPr wrap="none" rtlCol="0">
            <a:spAutoFit/>
          </a:bodyPr>
          <a:lstStyle/>
          <a:p>
            <a:r>
              <a:rPr lang="en-US" dirty="0"/>
              <a:t>UAT</a:t>
            </a:r>
          </a:p>
        </p:txBody>
      </p:sp>
      <p:sp>
        <p:nvSpPr>
          <p:cNvPr id="48" name="TextBox 47"/>
          <p:cNvSpPr txBox="1"/>
          <p:nvPr/>
        </p:nvSpPr>
        <p:spPr>
          <a:xfrm>
            <a:off x="5488871" y="6138437"/>
            <a:ext cx="800219" cy="369332"/>
          </a:xfrm>
          <a:prstGeom prst="rect">
            <a:avLst/>
          </a:prstGeom>
          <a:noFill/>
        </p:spPr>
        <p:txBody>
          <a:bodyPr wrap="none" rtlCol="0">
            <a:spAutoFit/>
          </a:bodyPr>
          <a:lstStyle/>
          <a:p>
            <a:r>
              <a:rPr lang="en-US" dirty="0"/>
              <a:t>PERF</a:t>
            </a:r>
          </a:p>
        </p:txBody>
      </p:sp>
      <p:grpSp>
        <p:nvGrpSpPr>
          <p:cNvPr id="49" name="Group 48"/>
          <p:cNvGrpSpPr/>
          <p:nvPr/>
        </p:nvGrpSpPr>
        <p:grpSpPr>
          <a:xfrm>
            <a:off x="2193239" y="1356266"/>
            <a:ext cx="4942836" cy="1856878"/>
            <a:chOff x="2143652" y="332809"/>
            <a:chExt cx="4942836" cy="1856878"/>
          </a:xfrm>
        </p:grpSpPr>
        <p:sp>
          <p:nvSpPr>
            <p:cNvPr id="50" name="Oval 49"/>
            <p:cNvSpPr/>
            <p:nvPr/>
          </p:nvSpPr>
          <p:spPr>
            <a:xfrm>
              <a:off x="5229610"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1" name="Oval 50"/>
            <p:cNvSpPr/>
            <p:nvPr/>
          </p:nvSpPr>
          <p:spPr>
            <a:xfrm>
              <a:off x="5339139"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2" name="Oval 51"/>
            <p:cNvSpPr/>
            <p:nvPr/>
          </p:nvSpPr>
          <p:spPr>
            <a:xfrm>
              <a:off x="2143652"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3" name="Oval 52"/>
            <p:cNvSpPr/>
            <p:nvPr/>
          </p:nvSpPr>
          <p:spPr>
            <a:xfrm>
              <a:off x="2253181"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4" name="Oval 53"/>
            <p:cNvSpPr/>
            <p:nvPr/>
          </p:nvSpPr>
          <p:spPr bwMode="auto">
            <a:xfrm>
              <a:off x="2424078"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5" name="Oval 54"/>
            <p:cNvSpPr/>
            <p:nvPr/>
          </p:nvSpPr>
          <p:spPr bwMode="auto">
            <a:xfrm>
              <a:off x="5510036"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6" name="Rectangle 55"/>
            <p:cNvSpPr/>
            <p:nvPr/>
          </p:nvSpPr>
          <p:spPr bwMode="auto">
            <a:xfrm>
              <a:off x="2354505"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DELIVERED</a:t>
              </a:r>
              <a:r>
                <a:rPr lang="en-US" sz="2000" kern="0" dirty="0">
                  <a:solidFill>
                    <a:srgbClr val="FFFFFF"/>
                  </a:solidFill>
                  <a:cs typeface="Arial Unicode MS" pitchFamily="34" charset="-128"/>
                </a:rPr>
                <a:t/>
              </a:r>
              <a:br>
                <a:rPr lang="en-US" sz="2000" kern="0" dirty="0">
                  <a:solidFill>
                    <a:srgbClr val="FFFFFF"/>
                  </a:solidFill>
                  <a:cs typeface="Arial Unicode MS" pitchFamily="34" charset="-128"/>
                </a:rPr>
              </a:br>
              <a:r>
                <a:rPr lang="en-US" sz="2200" b="1" kern="0" spc="-40" dirty="0">
                  <a:solidFill>
                    <a:srgbClr val="FFC91C"/>
                  </a:solidFill>
                  <a:cs typeface="Arial Unicode MS" pitchFamily="34" charset="-128"/>
                </a:rPr>
                <a:t>RAPIDLY</a:t>
              </a:r>
            </a:p>
          </p:txBody>
        </p:sp>
        <p:sp>
          <p:nvSpPr>
            <p:cNvPr id="57" name="Rectangle 56"/>
            <p:cNvSpPr/>
            <p:nvPr/>
          </p:nvSpPr>
          <p:spPr bwMode="auto">
            <a:xfrm flipH="1">
              <a:off x="5400708" y="1139157"/>
              <a:ext cx="1514682" cy="289310"/>
            </a:xfrm>
            <a:prstGeom prst="rect">
              <a:avLst/>
            </a:prstGeom>
            <a:noFill/>
            <a:ln w="9525">
              <a:noFill/>
              <a:prstDash val="sysDot"/>
            </a:ln>
          </p:spPr>
          <p:txBody>
            <a:bodyPr wrap="square">
              <a:spAutoFit/>
            </a:bodyPr>
            <a:lstStyle/>
            <a:p>
              <a:pPr algn="ctr" defTabSz="914400">
                <a:lnSpc>
                  <a:spcPct val="80000"/>
                </a:lnSpc>
                <a:buClr>
                  <a:srgbClr val="FFFFFF"/>
                </a:buClr>
                <a:defRPr/>
              </a:pPr>
              <a:r>
                <a:rPr lang="en-US" sz="1600" b="1" kern="0" spc="-40" dirty="0">
                  <a:solidFill>
                    <a:srgbClr val="BD66A9">
                      <a:lumMod val="60000"/>
                      <a:lumOff val="40000"/>
                    </a:srgbClr>
                  </a:solidFill>
                  <a:cs typeface="Arial Unicode MS" pitchFamily="34" charset="-128"/>
                </a:rPr>
                <a:t>REPEATABLE</a:t>
              </a:r>
              <a:endParaRPr lang="en-US" b="1" kern="0" spc="-40" dirty="0">
                <a:solidFill>
                  <a:srgbClr val="BD66A9">
                    <a:lumMod val="60000"/>
                    <a:lumOff val="40000"/>
                  </a:srgbClr>
                </a:solidFill>
                <a:cs typeface="Arial Unicode MS" pitchFamily="34" charset="-128"/>
              </a:endParaRPr>
            </a:p>
          </p:txBody>
        </p:sp>
        <p:sp>
          <p:nvSpPr>
            <p:cNvPr id="58" name="Oval 57"/>
            <p:cNvSpPr/>
            <p:nvPr/>
          </p:nvSpPr>
          <p:spPr>
            <a:xfrm>
              <a:off x="3686631"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9" name="Oval 58"/>
            <p:cNvSpPr/>
            <p:nvPr/>
          </p:nvSpPr>
          <p:spPr>
            <a:xfrm>
              <a:off x="3796160"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60" name="Oval 59"/>
            <p:cNvSpPr/>
            <p:nvPr/>
          </p:nvSpPr>
          <p:spPr bwMode="auto">
            <a:xfrm>
              <a:off x="3967057"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61" name="Rectangle 60"/>
            <p:cNvSpPr/>
            <p:nvPr/>
          </p:nvSpPr>
          <p:spPr bwMode="auto">
            <a:xfrm>
              <a:off x="3897484"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HIGH-</a:t>
              </a:r>
              <a:r>
                <a:rPr lang="en-US" sz="2800" kern="0" dirty="0">
                  <a:solidFill>
                    <a:srgbClr val="FFFFFF"/>
                  </a:solidFill>
                  <a:cs typeface="Arial Unicode MS" pitchFamily="34" charset="-128"/>
                </a:rPr>
                <a:t/>
              </a:r>
              <a:br>
                <a:rPr lang="en-US" sz="2800" kern="0" dirty="0">
                  <a:solidFill>
                    <a:srgbClr val="FFFFFF"/>
                  </a:solidFill>
                  <a:cs typeface="Arial Unicode MS" pitchFamily="34" charset="-128"/>
                </a:rPr>
              </a:br>
              <a:r>
                <a:rPr lang="en-US" sz="2200" b="1" kern="0" spc="-40" dirty="0">
                  <a:solidFill>
                    <a:srgbClr val="57C1B4"/>
                  </a:solidFill>
                  <a:cs typeface="Arial Unicode MS" pitchFamily="34" charset="-128"/>
                </a:rPr>
                <a:t>QUALITY</a:t>
              </a:r>
            </a:p>
          </p:txBody>
        </p:sp>
      </p:grpSp>
      <p:pic>
        <p:nvPicPr>
          <p:cNvPr id="6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642" y="4025606"/>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ounded Rectangle 63"/>
          <p:cNvSpPr/>
          <p:nvPr/>
        </p:nvSpPr>
        <p:spPr>
          <a:xfrm>
            <a:off x="8243249" y="4498109"/>
            <a:ext cx="711093" cy="42701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Better</a:t>
            </a:r>
          </a:p>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sp>
        <p:nvSpPr>
          <p:cNvPr id="66" name="TextBox 65"/>
          <p:cNvSpPr txBox="1"/>
          <p:nvPr/>
        </p:nvSpPr>
        <p:spPr>
          <a:xfrm>
            <a:off x="-1613" y="5965712"/>
            <a:ext cx="944198" cy="261610"/>
          </a:xfrm>
          <a:prstGeom prst="rect">
            <a:avLst/>
          </a:prstGeom>
          <a:noFill/>
        </p:spPr>
        <p:txBody>
          <a:bodyPr wrap="square" rtlCol="0">
            <a:spAutoFit/>
          </a:bodyPr>
          <a:lstStyle/>
          <a:p>
            <a:pPr algn="ctr"/>
            <a:r>
              <a:rPr lang="en-US" sz="1100" dirty="0"/>
              <a:t>Developers</a:t>
            </a:r>
          </a:p>
        </p:txBody>
      </p:sp>
      <p:pic>
        <p:nvPicPr>
          <p:cNvPr id="63" name="Picture 62"/>
          <p:cNvPicPr>
            <a:picLocks noChangeAspect="1"/>
          </p:cNvPicPr>
          <p:nvPr/>
        </p:nvPicPr>
        <p:blipFill>
          <a:blip r:embed="rId10"/>
          <a:stretch>
            <a:fillRect/>
          </a:stretch>
        </p:blipFill>
        <p:spPr>
          <a:xfrm>
            <a:off x="182882" y="860766"/>
            <a:ext cx="1967060" cy="1891766"/>
          </a:xfrm>
          <a:prstGeom prst="rect">
            <a:avLst/>
          </a:prstGeom>
        </p:spPr>
      </p:pic>
    </p:spTree>
    <p:extLst>
      <p:ext uri="{BB962C8B-B14F-4D97-AF65-F5344CB8AC3E}">
        <p14:creationId xmlns:p14="http://schemas.microsoft.com/office/powerpoint/2010/main" val="78594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outVertical)">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1000" fill="hold"/>
                                        <p:tgtEl>
                                          <p:spTgt spid="63"/>
                                        </p:tgtEl>
                                        <p:attrNameLst>
                                          <p:attrName>ppt_w</p:attrName>
                                        </p:attrNameLst>
                                      </p:cBhvr>
                                      <p:tavLst>
                                        <p:tav tm="0">
                                          <p:val>
                                            <p:fltVal val="0"/>
                                          </p:val>
                                        </p:tav>
                                        <p:tav tm="100000">
                                          <p:val>
                                            <p:strVal val="#ppt_w"/>
                                          </p:val>
                                        </p:tav>
                                      </p:tavLst>
                                    </p:anim>
                                    <p:anim calcmode="lin" valueType="num">
                                      <p:cBhvr>
                                        <p:cTn id="32" dur="1000" fill="hold"/>
                                        <p:tgtEl>
                                          <p:spTgt spid="63"/>
                                        </p:tgtEl>
                                        <p:attrNameLst>
                                          <p:attrName>ppt_h</p:attrName>
                                        </p:attrNameLst>
                                      </p:cBhvr>
                                      <p:tavLst>
                                        <p:tav tm="0">
                                          <p:val>
                                            <p:fltVal val="0"/>
                                          </p:val>
                                        </p:tav>
                                        <p:tav tm="100000">
                                          <p:val>
                                            <p:strVal val="#ppt_h"/>
                                          </p:val>
                                        </p:tav>
                                      </p:tavLst>
                                    </p:anim>
                                    <p:anim calcmode="lin" valueType="num">
                                      <p:cBhvr>
                                        <p:cTn id="33" dur="1000" fill="hold"/>
                                        <p:tgtEl>
                                          <p:spTgt spid="63"/>
                                        </p:tgtEl>
                                        <p:attrNameLst>
                                          <p:attrName>style.rotation</p:attrName>
                                        </p:attrNameLst>
                                      </p:cBhvr>
                                      <p:tavLst>
                                        <p:tav tm="0">
                                          <p:val>
                                            <p:fltVal val="90"/>
                                          </p:val>
                                        </p:tav>
                                        <p:tav tm="100000">
                                          <p:val>
                                            <p:fltVal val="0"/>
                                          </p:val>
                                        </p:tav>
                                      </p:tavLst>
                                    </p:anim>
                                    <p:animEffect transition="in" filter="fade">
                                      <p:cBhvr>
                                        <p:cTn id="34"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a:t>
            </a:r>
            <a:r>
              <a:rPr lang="en-US" i="1" dirty="0"/>
              <a:t>Better</a:t>
            </a:r>
            <a:r>
              <a:rPr lang="en-US" dirty="0"/>
              <a:t> Brand</a:t>
            </a:r>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862" y="757240"/>
            <a:ext cx="9096375" cy="5029200"/>
          </a:xfrm>
          <a:prstGeom prst="rect">
            <a:avLst/>
          </a:prstGeom>
        </p:spPr>
      </p:pic>
    </p:spTree>
    <p:extLst>
      <p:ext uri="{BB962C8B-B14F-4D97-AF65-F5344CB8AC3E}">
        <p14:creationId xmlns:p14="http://schemas.microsoft.com/office/powerpoint/2010/main" val="38805460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VZ_PPT_Arial_Standard_4x3_092915">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Arial"/>
        <a:ea typeface=""/>
        <a:cs typeface=""/>
      </a:majorFont>
      <a:minorFont>
        <a:latin typeface="Arial"/>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Foundr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VZ_PPT_Arial_Standard_4x3_092915</Template>
  <TotalTime>7431</TotalTime>
  <Words>2402</Words>
  <Application>Microsoft Office PowerPoint</Application>
  <PresentationFormat>On-screen Show (4:3)</PresentationFormat>
  <Paragraphs>620</Paragraphs>
  <Slides>44</Slides>
  <Notes>9</Notes>
  <HiddenSlides>13</HiddenSlides>
  <MMClips>1</MMClip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VZ_PPT_Arial_Standard_4x3_092915</vt:lpstr>
      <vt:lpstr>Foundry</vt:lpstr>
      <vt:lpstr>DevOps 101 </vt:lpstr>
      <vt:lpstr>PowerPoint Presentation</vt:lpstr>
      <vt:lpstr>PowerPoint Presentation</vt:lpstr>
      <vt:lpstr>PowerPoint Presentation</vt:lpstr>
      <vt:lpstr>Expectations Are Changing</vt:lpstr>
      <vt:lpstr>PowerPoint Presentation</vt:lpstr>
      <vt:lpstr>PowerPoint Presentation</vt:lpstr>
      <vt:lpstr>Building a Better Brand</vt:lpstr>
      <vt:lpstr>Building a Better Brand</vt:lpstr>
      <vt:lpstr>DevOps is not just about Increasing # of Releases It is about Accelerating Throughput… Speed with Quality!</vt:lpstr>
      <vt:lpstr>PowerPoint Presentation</vt:lpstr>
      <vt:lpstr>PowerPoint Presentation</vt:lpstr>
      <vt:lpstr>PowerPoint Presentation</vt:lpstr>
      <vt:lpstr>Patrick Debios</vt:lpstr>
      <vt:lpstr>PowerPoint Presentation</vt:lpstr>
      <vt:lpstr>PowerPoint Presentation</vt:lpstr>
      <vt:lpstr>DevOps Tools</vt:lpstr>
      <vt:lpstr>PowerPoint Presentation</vt:lpstr>
      <vt:lpstr>PowerPoint Presentation</vt:lpstr>
      <vt:lpstr>What are Challenges that Companies are Experiencing?</vt:lpstr>
      <vt:lpstr>PowerPoint Presentation</vt:lpstr>
      <vt:lpstr>PowerPoint Presentation</vt:lpstr>
      <vt:lpstr>Customer Champions &amp; Stakeholders </vt:lpstr>
      <vt:lpstr>Better Experience   </vt:lpstr>
      <vt:lpstr>PowerPoint Presentation</vt:lpstr>
      <vt:lpstr>PowerPoint Presentation</vt:lpstr>
      <vt:lpstr>The Challenge of Today’s Complex and Dynamic IT Environment</vt:lpstr>
      <vt:lpstr>THE PROBLEM DevOps -Automating the Software Development Life Cycle (SDLC)</vt:lpstr>
      <vt:lpstr>So ,  What is DevOps ?</vt:lpstr>
      <vt:lpstr>PowerPoint Presentation</vt:lpstr>
      <vt:lpstr>PowerPoint Presentation</vt:lpstr>
      <vt:lpstr>PowerPoint Presentation</vt:lpstr>
      <vt:lpstr>PowerPoint Presentation</vt:lpstr>
      <vt:lpstr>Processes     </vt:lpstr>
      <vt:lpstr>PowerPoint Presentation</vt:lpstr>
      <vt:lpstr>PowerPoint Presentation</vt:lpstr>
      <vt:lpstr>Identifying the problem</vt:lpstr>
      <vt:lpstr>PowerPoint Presentation</vt:lpstr>
      <vt:lpstr>DevOps Practice</vt:lpstr>
      <vt:lpstr> Map the Verizon solution with the SDLC</vt:lpstr>
      <vt:lpstr>Culture Leaders ….</vt:lpstr>
      <vt:lpstr>PowerPoint Presentation</vt:lpstr>
      <vt:lpstr>PowerPoint Presentation</vt:lpstr>
      <vt:lpstr>PowerPoint Presentation</vt:lpstr>
    </vt:vector>
  </TitlesOfParts>
  <Company>Verizon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  up to three lines.</dc:title>
  <dc:creator>v801384</dc:creator>
  <cp:lastModifiedBy>Michael Pepe</cp:lastModifiedBy>
  <cp:revision>113</cp:revision>
  <dcterms:created xsi:type="dcterms:W3CDTF">2016-06-13T16:08:22Z</dcterms:created>
  <dcterms:modified xsi:type="dcterms:W3CDTF">2017-08-15T13:04:35Z</dcterms:modified>
</cp:coreProperties>
</file>